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259" r:id="rId3"/>
    <p:sldId id="258" r:id="rId4"/>
    <p:sldId id="261" r:id="rId5"/>
    <p:sldId id="309" r:id="rId6"/>
    <p:sldId id="262" r:id="rId7"/>
    <p:sldId id="307" r:id="rId8"/>
    <p:sldId id="308" r:id="rId9"/>
    <p:sldId id="310" r:id="rId10"/>
    <p:sldId id="311" r:id="rId11"/>
    <p:sldId id="318" r:id="rId12"/>
    <p:sldId id="315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27" r:id="rId26"/>
    <p:sldId id="394" r:id="rId27"/>
    <p:sldId id="422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13" r:id="rId38"/>
    <p:sldId id="414" r:id="rId39"/>
    <p:sldId id="416" r:id="rId40"/>
    <p:sldId id="417" r:id="rId41"/>
    <p:sldId id="418" r:id="rId42"/>
    <p:sldId id="419" r:id="rId43"/>
    <p:sldId id="420" r:id="rId44"/>
    <p:sldId id="421" r:id="rId45"/>
    <p:sldId id="272" r:id="rId46"/>
    <p:sldId id="348" r:id="rId47"/>
    <p:sldId id="349" r:id="rId48"/>
    <p:sldId id="485" r:id="rId49"/>
    <p:sldId id="423" r:id="rId50"/>
    <p:sldId id="424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43" r:id="rId68"/>
    <p:sldId id="444" r:id="rId69"/>
    <p:sldId id="445" r:id="rId70"/>
    <p:sldId id="446" r:id="rId71"/>
    <p:sldId id="447" r:id="rId72"/>
    <p:sldId id="448" r:id="rId73"/>
    <p:sldId id="449" r:id="rId74"/>
    <p:sldId id="450" r:id="rId75"/>
    <p:sldId id="451" r:id="rId76"/>
    <p:sldId id="452" r:id="rId77"/>
    <p:sldId id="453" r:id="rId78"/>
    <p:sldId id="454" r:id="rId79"/>
    <p:sldId id="455" r:id="rId80"/>
    <p:sldId id="456" r:id="rId81"/>
    <p:sldId id="457" r:id="rId82"/>
    <p:sldId id="458" r:id="rId83"/>
    <p:sldId id="459" r:id="rId84"/>
    <p:sldId id="460" r:id="rId85"/>
    <p:sldId id="461" r:id="rId86"/>
    <p:sldId id="462" r:id="rId87"/>
    <p:sldId id="477" r:id="rId88"/>
    <p:sldId id="484" r:id="rId89"/>
    <p:sldId id="368" r:id="rId90"/>
    <p:sldId id="369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79" r:id="rId100"/>
    <p:sldId id="380" r:id="rId101"/>
    <p:sldId id="381" r:id="rId102"/>
  </p:sldIdLst>
  <p:sldSz cx="9144000" cy="6858000" type="screen4x3"/>
  <p:notesSz cx="9601200" cy="7315200"/>
  <p:defaultTextStyle>
    <a:defPPr>
      <a:defRPr lang="en-GB"/>
    </a:defPPr>
    <a:lvl1pPr algn="ctr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har char="•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8" autoAdjust="0"/>
    <p:restoredTop sz="86469" autoAdjust="0"/>
  </p:normalViewPr>
  <p:slideViewPr>
    <p:cSldViewPr>
      <p:cViewPr varScale="1">
        <p:scale>
          <a:sx n="139" d="100"/>
          <a:sy n="139" d="100"/>
        </p:scale>
        <p:origin x="231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76"/>
    </p:cViewPr>
  </p:sorterViewPr>
  <p:notesViewPr>
    <p:cSldViewPr>
      <p:cViewPr varScale="1">
        <p:scale>
          <a:sx n="58" d="100"/>
          <a:sy n="58" d="100"/>
        </p:scale>
        <p:origin x="2036" y="44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52" tIns="47227" rIns="94452" bIns="47227" numCol="1" anchor="t" anchorCtr="0" compatLnSpc="1">
            <a:prstTxWarp prst="textNoShape">
              <a:avLst/>
            </a:prstTxWarp>
          </a:bodyPr>
          <a:lstStyle>
            <a:lvl1pPr algn="l" defTabSz="944111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57" y="1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52" tIns="47227" rIns="94452" bIns="47227" numCol="1" anchor="t" anchorCtr="0" compatLnSpc="1">
            <a:prstTxWarp prst="textNoShape">
              <a:avLst/>
            </a:prstTxWarp>
          </a:bodyPr>
          <a:lstStyle>
            <a:lvl1pPr algn="r" defTabSz="944111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48369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52" tIns="47227" rIns="94452" bIns="47227" numCol="1" anchor="b" anchorCtr="0" compatLnSpc="1">
            <a:prstTxWarp prst="textNoShape">
              <a:avLst/>
            </a:prstTxWarp>
          </a:bodyPr>
          <a:lstStyle>
            <a:lvl1pPr algn="l" defTabSz="944111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57" y="6948369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52" tIns="47227" rIns="94452" bIns="47227" numCol="1" anchor="b" anchorCtr="0" compatLnSpc="1">
            <a:prstTxWarp prst="textNoShape">
              <a:avLst/>
            </a:prstTxWarp>
          </a:bodyPr>
          <a:lstStyle>
            <a:lvl1pPr algn="r" defTabSz="944111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434A2B4-9B8B-4B94-BE5E-4F8B0EDB6F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23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57" y="1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66" y="3474185"/>
            <a:ext cx="7680070" cy="329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48369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57" y="6948369"/>
            <a:ext cx="4160225" cy="36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0" tIns="45775" rIns="91550" bIns="4577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A83FA60-69F5-4175-8059-B1D6C0C48DF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4769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6BE204-939C-42D0-BC22-3C8B5C690453}" type="slidenum">
              <a:rPr lang="en-GB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99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743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93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090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5A5A0-617D-497C-ABE4-338040C919AB}" type="slidenum">
              <a:rPr lang="tr-TR" smtClean="0"/>
              <a:pPr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049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5A5A0-617D-497C-ABE4-338040C919AB}" type="slidenum">
              <a:rPr lang="tr-TR" smtClean="0"/>
              <a:pPr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267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BED43-DDE1-4AC1-8B89-167ADBF5EB1C}" type="slidenum">
              <a:rPr lang="en-US"/>
              <a:pPr/>
              <a:t>15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5746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5A5A0-617D-497C-ABE4-338040C919AB}" type="slidenum">
              <a:rPr lang="tr-TR" smtClean="0"/>
              <a:pPr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529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8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5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8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D000F7-99C3-4694-8702-45579B555647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Canal with Women Washing, 1888</a:t>
            </a:r>
          </a:p>
        </p:txBody>
      </p:sp>
    </p:spTree>
    <p:extLst>
      <p:ext uri="{BB962C8B-B14F-4D97-AF65-F5344CB8AC3E}">
        <p14:creationId xmlns:p14="http://schemas.microsoft.com/office/powerpoint/2010/main" val="2798745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7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573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574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86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388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301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9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187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14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04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155FAB-A5F2-4A41-9A1E-368FCF6AB483}" type="slidenum">
              <a:rPr lang="en-GB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094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252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3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643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116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11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DDD81-CA58-4AB0-926D-88839277A45D}" type="slidenum">
              <a:rPr lang="en-GB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264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92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953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7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6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B02AA8-A503-4E6D-9C8F-873AD474DE44}" type="slidenum">
              <a:rPr lang="en-GB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031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464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126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1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3449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32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549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071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3579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967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4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17048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92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8011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746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8270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77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616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802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70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17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44D651-6464-45E8-A532-9FED7068009C}" type="slidenum">
              <a:rPr lang="en-GB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6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6548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37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13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8610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9918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459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33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1813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470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66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5941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582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079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0467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7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5780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6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106359-8378-4409-A31F-C50E789A8E8A}" type="slidenum">
              <a:rPr lang="en-US"/>
              <a:pPr/>
              <a:t>89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8215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A30B44-8D02-4915-9DCB-B6E49D0C89AD}" type="slidenum">
              <a:rPr lang="en-US"/>
              <a:pPr/>
              <a:t>90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2873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B9FAD2-946B-4771-BA33-2D31CF5C070E}" type="slidenum">
              <a:rPr lang="en-US"/>
              <a:pPr/>
              <a:t>91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69903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BED43-DDE1-4AC1-8B89-167ADBF5EB1C}" type="slidenum">
              <a:rPr lang="en-US"/>
              <a:pPr/>
              <a:t>92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0159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5282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C73135-46C5-4977-9C93-203AFECE1C0F}" type="slidenum">
              <a:rPr lang="en-US"/>
              <a:pPr/>
              <a:t>100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9250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3FA60-69F5-4175-8059-B1D6C0C48DF8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85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38C2BD-C672-4C9A-89E4-EB58E71C6102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B6667-4E70-4400-98B9-C159A4169D9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DA0739-491D-4FDA-975A-708B46B20F0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FAC6385-E1AF-4C1C-97A4-8637B2D460BE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1363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9144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6165500"/>
            <a:ext cx="5250900" cy="7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</a:rPr>
              <a:t>Fei-Fei Li &amp; Andrej Karpathy &amp; Justin Johnson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5326100" y="6157300"/>
            <a:ext cx="3501300" cy="7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Lecture 3 -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FontTx/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>
                <a:spcBef>
                  <a:spcPts val="0"/>
                </a:spcBef>
                <a:buFontTx/>
                <a:buNone/>
              </a:p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7535900" y="6157300"/>
            <a:ext cx="3501300" cy="7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11 Jan 2016</a:t>
            </a:r>
          </a:p>
        </p:txBody>
      </p:sp>
    </p:spTree>
    <p:extLst>
      <p:ext uri="{BB962C8B-B14F-4D97-AF65-F5344CB8AC3E}">
        <p14:creationId xmlns:p14="http://schemas.microsoft.com/office/powerpoint/2010/main" val="114019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43D2C-EB40-4FF7-987F-E8E19017942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5F692A-E5A1-4995-9486-923BDC2726A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062831-597B-4F7C-8390-4EFF9ED0604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B1790-41E9-4BAB-BADF-604B0AA5857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7138B3-E0A3-410C-A403-C42D85515BB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C42C18-29CB-41E4-9133-B1BCB1D3AA6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FDC0E-8218-41B7-A83F-F2835C3F065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2D999B-BC27-4244-BA12-E0B2D768D21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e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8.png"/><Relationship Id="rId9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19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18.emf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43.emf"/><Relationship Id="rId5" Type="http://schemas.openxmlformats.org/officeDocument/2006/relationships/image" Target="../media/image21.emf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image" Target="../media/image20.emf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GB" dirty="0" smtClean="0"/>
              <a:t>Artificial Neural Networks &amp; </a:t>
            </a:r>
            <a:r>
              <a:rPr lang="en-GB" dirty="0" err="1" smtClean="0"/>
              <a:t>Backpropogation</a:t>
            </a:r>
            <a:endParaRPr lang="en-GB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/>
              <a:t>Slides adapted from </a:t>
            </a:r>
            <a:r>
              <a:rPr lang="en-GB" sz="1600" dirty="0" err="1" smtClean="0"/>
              <a:t>Torsten</a:t>
            </a:r>
            <a:r>
              <a:rPr lang="en-GB" sz="1600" dirty="0" smtClean="0"/>
              <a:t> </a:t>
            </a:r>
            <a:r>
              <a:rPr lang="en-GB" sz="1600" dirty="0" err="1" smtClean="0"/>
              <a:t>Reil</a:t>
            </a:r>
            <a:r>
              <a:rPr lang="en-GB" sz="1600" dirty="0" smtClean="0"/>
              <a:t>, </a:t>
            </a:r>
            <a:r>
              <a:rPr lang="en-US" sz="1600" dirty="0" smtClean="0"/>
              <a:t>Andrew Rosenberg, </a:t>
            </a:r>
            <a:r>
              <a:rPr lang="nn-NO" sz="1600" dirty="0"/>
              <a:t>Fei-Fei </a:t>
            </a:r>
            <a:r>
              <a:rPr lang="nn-NO" sz="1600" dirty="0" smtClean="0"/>
              <a:t>Li, Andrej Karpathy, Justin Johnson</a:t>
            </a:r>
            <a:r>
              <a:rPr lang="en-US" sz="1600" dirty="0" smtClean="0"/>
              <a:t> and </a:t>
            </a:r>
            <a:r>
              <a:rPr lang="en-US" sz="1600" dirty="0" err="1" smtClean="0"/>
              <a:t>Etham</a:t>
            </a:r>
            <a:r>
              <a:rPr lang="en-US" sz="1600" dirty="0" smtClean="0"/>
              <a:t> </a:t>
            </a:r>
            <a:r>
              <a:rPr lang="en-US" sz="1600" dirty="0" err="1" smtClean="0"/>
              <a:t>Alpaydin</a:t>
            </a:r>
            <a:endParaRPr lang="en-GB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vs Artificial Neurons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Main differences</a:t>
            </a:r>
          </a:p>
          <a:p>
            <a:pPr lvl="1"/>
            <a:r>
              <a:rPr lang="en-US" dirty="0" smtClean="0"/>
              <a:t>Discrete Time</a:t>
            </a:r>
          </a:p>
          <a:p>
            <a:pPr lvl="1"/>
            <a:r>
              <a:rPr lang="en-US" dirty="0" smtClean="0"/>
              <a:t>No refractory period</a:t>
            </a:r>
          </a:p>
          <a:p>
            <a:pPr lvl="1"/>
            <a:r>
              <a:rPr lang="en-US" dirty="0" smtClean="0"/>
              <a:t>Real neurons use spike trains, not single signals</a:t>
            </a:r>
          </a:p>
          <a:p>
            <a:pPr lvl="1"/>
            <a:r>
              <a:rPr lang="en-US" dirty="0" smtClean="0"/>
              <a:t>Real neurons are often </a:t>
            </a:r>
            <a:r>
              <a:rPr lang="en-US" b="1" i="1" dirty="0" smtClean="0"/>
              <a:t>not </a:t>
            </a:r>
            <a:r>
              <a:rPr lang="en-US" dirty="0" smtClean="0"/>
              <a:t>threshold devices</a:t>
            </a:r>
          </a:p>
          <a:p>
            <a:pPr lvl="1"/>
            <a:r>
              <a:rPr lang="en-US" dirty="0" smtClean="0"/>
              <a:t>Many real cells do nonlinear summation on inputs</a:t>
            </a:r>
          </a:p>
          <a:p>
            <a:r>
              <a:rPr lang="en-US" dirty="0" smtClean="0"/>
              <a:t>Some research into more accurate neuron models</a:t>
            </a:r>
          </a:p>
          <a:p>
            <a:pPr lvl="1"/>
            <a:r>
              <a:rPr lang="en-US" dirty="0" smtClean="0"/>
              <a:t>However, this is mostly to more accurately model neurons and not for ANNs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43165"/>
            <a:ext cx="4724400" cy="4732170"/>
          </a:xfrm>
          <a:prstGeom prst="rect">
            <a:avLst/>
          </a:prstGeom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CMMI10" pitchFamily="34" charset="0"/>
              </a:rPr>
              <a:t>MLPs in Action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CMMI10" pitchFamily="34" charset="0"/>
              </a:rPr>
              <a:t>Autonomous Driving Car</a:t>
            </a:r>
          </a:p>
          <a:p>
            <a:pPr lvl="1"/>
            <a:r>
              <a:rPr lang="en-US" dirty="0" smtClean="0">
                <a:sym typeface="CMMI10" pitchFamily="34" charset="0"/>
              </a:rPr>
              <a:t>CMU </a:t>
            </a:r>
            <a:r>
              <a:rPr lang="en-US" dirty="0" err="1" smtClean="0">
                <a:sym typeface="CMMI10" pitchFamily="34" charset="0"/>
              </a:rPr>
              <a:t>Navlab</a:t>
            </a:r>
            <a:endParaRPr lang="en-US" dirty="0" smtClean="0">
              <a:sym typeface="CMMI10" pitchFamily="34" charset="0"/>
            </a:endParaRPr>
          </a:p>
          <a:p>
            <a:pPr lvl="1"/>
            <a:r>
              <a:rPr lang="en-US" dirty="0" smtClean="0">
                <a:sym typeface="CMMI10" pitchFamily="34" charset="0"/>
              </a:rPr>
              <a:t>1990’s!!!</a:t>
            </a:r>
          </a:p>
          <a:p>
            <a:pPr eaLnBrk="1" hangingPunct="1"/>
            <a:r>
              <a:rPr lang="en-US" dirty="0" smtClean="0">
                <a:sym typeface="CMMI10" pitchFamily="34" charset="0"/>
              </a:rPr>
              <a:t>Neural Net Steering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pic>
        <p:nvPicPr>
          <p:cNvPr id="63490" name="Picture 2" descr="The Navlab autonomous-driving research vehi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43050"/>
            <a:ext cx="4091673" cy="27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MLPs are a network of simple units</a:t>
            </a:r>
          </a:p>
          <a:p>
            <a:pPr lvl="1"/>
            <a:r>
              <a:rPr lang="en-US" dirty="0" smtClean="0"/>
              <a:t>Lead to complex learners</a:t>
            </a:r>
          </a:p>
          <a:p>
            <a:r>
              <a:rPr lang="en-US" dirty="0" smtClean="0"/>
              <a:t>Error </a:t>
            </a:r>
            <a:r>
              <a:rPr lang="en-US" dirty="0" err="1" smtClean="0"/>
              <a:t>backpropagation</a:t>
            </a:r>
            <a:r>
              <a:rPr lang="en-US" dirty="0" smtClean="0"/>
              <a:t> trains an MLP</a:t>
            </a:r>
          </a:p>
          <a:p>
            <a:pPr lvl="1"/>
            <a:r>
              <a:rPr lang="en-US" dirty="0" smtClean="0"/>
              <a:t>Gradient descent applied to entire network</a:t>
            </a:r>
          </a:p>
          <a:p>
            <a:pPr lvl="1"/>
            <a:r>
              <a:rPr lang="en-US" dirty="0" smtClean="0"/>
              <a:t>Trains network “one layer at a time”</a:t>
            </a:r>
          </a:p>
          <a:p>
            <a:r>
              <a:rPr lang="en-US" dirty="0" smtClean="0"/>
              <a:t>These types of MLPs are usually ≤ 3 layers</a:t>
            </a:r>
          </a:p>
          <a:p>
            <a:pPr lvl="1"/>
            <a:r>
              <a:rPr lang="en-US" dirty="0" smtClean="0"/>
              <a:t>Vanishing gradients</a:t>
            </a:r>
          </a:p>
          <a:p>
            <a:pPr lvl="1"/>
            <a:r>
              <a:rPr lang="en-US" dirty="0" smtClean="0"/>
              <a:t>Too many </a:t>
            </a:r>
            <a:r>
              <a:rPr lang="en-US" dirty="0" err="1" smtClean="0"/>
              <a:t>params</a:t>
            </a:r>
            <a:r>
              <a:rPr lang="en-US" smtClean="0"/>
              <a:t> </a:t>
            </a:r>
            <a:endParaRPr lang="en-US" smtClean="0"/>
          </a:p>
          <a:p>
            <a:r>
              <a:rPr lang="en-US" smtClean="0"/>
              <a:t>Next </a:t>
            </a:r>
            <a:r>
              <a:rPr lang="en-US" dirty="0" smtClean="0"/>
              <a:t>Time: Deep Learning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(Visually)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600324"/>
          </a:xfrm>
        </p:spPr>
        <p:txBody>
          <a:bodyPr/>
          <a:lstStyle/>
          <a:p>
            <a:r>
              <a:rPr lang="en-US" dirty="0" smtClean="0"/>
              <a:t>m-dimensional input</a:t>
            </a:r>
          </a:p>
          <a:p>
            <a:r>
              <a:rPr lang="en-US" dirty="0" smtClean="0"/>
              <a:t>1 output, </a:t>
            </a:r>
          </a:p>
          <a:p>
            <a:r>
              <a:rPr lang="en-US" dirty="0" smtClean="0"/>
              <a:t>m+1 weights to learn</a:t>
            </a:r>
          </a:p>
          <a:p>
            <a:pPr lvl="1"/>
            <a:r>
              <a:rPr lang="en-US" dirty="0" smtClean="0"/>
              <a:t>bias term + weights for each of m dimensions</a:t>
            </a:r>
            <a:endParaRPr lang="en-US" dirty="0"/>
          </a:p>
        </p:txBody>
      </p:sp>
      <p:sp>
        <p:nvSpPr>
          <p:cNvPr id="312" name="Slide Number Placeholder 3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1026" name="Picture 2" descr="http://www.codeproject.com/KB/recipes/NeuralNetwork_1/NN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3717032"/>
            <a:ext cx="52673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18695"/>
            <a:ext cx="192024" cy="365760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48" y="4725144"/>
            <a:ext cx="192024" cy="36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Very simple artificial neurons</a:t>
            </a:r>
          </a:p>
          <a:p>
            <a:endParaRPr lang="en-US" dirty="0"/>
          </a:p>
          <a:p>
            <a:r>
              <a:rPr lang="en-US" dirty="0" smtClean="0"/>
              <a:t>Note output is 0/1 instead of -1/+1</a:t>
            </a:r>
          </a:p>
          <a:p>
            <a:pPr lvl="1"/>
            <a:r>
              <a:rPr lang="en-US" dirty="0" smtClean="0"/>
              <a:t>Corresponds to the notion of neuron “firing” 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pic>
        <p:nvPicPr>
          <p:cNvPr id="1026" name="Picture 2" descr="&#10;f(x) = \begin{cases}1 &amp; \text{if }w \cdot x + b &gt; 0\\0 &amp; \text{otherwise}\end{cases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9585"/>
            <a:ext cx="3401067" cy="87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tr-TR" dirty="0" smtClean="0"/>
              <a:t>oolean AND</a:t>
            </a:r>
            <a:r>
              <a:rPr lang="en-US" dirty="0" smtClean="0"/>
              <a:t> (w/ Threshold unit)</a:t>
            </a:r>
            <a:endParaRPr lang="tr-T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2F08-6D04-4D6A-AC2F-1F5B3C1D77D2}" type="slidenum">
              <a:rPr lang="tr-TR"/>
              <a:pPr/>
              <a:t>13</a:t>
            </a:fld>
            <a:endParaRPr lang="tr-TR"/>
          </a:p>
        </p:txBody>
      </p:sp>
      <p:pic>
        <p:nvPicPr>
          <p:cNvPr id="405513" name="Picture 9" descr="Per2-and_c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205038"/>
            <a:ext cx="7618412" cy="3833812"/>
          </a:xfrm>
          <a:prstGeom prst="rect">
            <a:avLst/>
          </a:prstGeom>
          <a:noFill/>
        </p:spPr>
      </p:pic>
      <p:pic>
        <p:nvPicPr>
          <p:cNvPr id="405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9563" y="1123950"/>
            <a:ext cx="21336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97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572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about Boolean </a:t>
            </a:r>
            <a:r>
              <a:rPr lang="tr-TR" dirty="0" smtClean="0"/>
              <a:t>XOR</a:t>
            </a:r>
            <a:r>
              <a:rPr lang="en-US" dirty="0" smtClean="0"/>
              <a:t>?</a:t>
            </a:r>
            <a:endParaRPr lang="tr-TR" dirty="0"/>
          </a:p>
        </p:txBody>
      </p:sp>
      <p:sp>
        <p:nvSpPr>
          <p:cNvPr id="406534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r>
              <a:rPr lang="tr-TR" sz="2000" dirty="0" smtClean="0">
                <a:solidFill>
                  <a:schemeClr val="tx2"/>
                </a:solidFill>
                <a:latin typeface="+mj-lt"/>
              </a:rPr>
              <a:t>N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eed</a:t>
            </a:r>
            <a:r>
              <a:rPr lang="tr-TR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tr-TR" sz="2000" i="1" dirty="0">
                <a:solidFill>
                  <a:schemeClr val="tx2"/>
                </a:solidFill>
                <a:latin typeface="+mj-lt"/>
              </a:rPr>
              <a:t>w</a:t>
            </a:r>
            <a:r>
              <a:rPr lang="tr-TR" sz="2000" baseline="-25000" dirty="0">
                <a:solidFill>
                  <a:schemeClr val="tx2"/>
                </a:solidFill>
                <a:latin typeface="+mj-lt"/>
              </a:rPr>
              <a:t>0</a:t>
            </a:r>
            <a:r>
              <a:rPr lang="tr-TR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tr-TR" sz="2000" i="1" dirty="0">
                <a:solidFill>
                  <a:schemeClr val="tx2"/>
                </a:solidFill>
                <a:latin typeface="+mj-lt"/>
              </a:rPr>
              <a:t>w</a:t>
            </a:r>
            <a:r>
              <a:rPr lang="tr-TR" sz="20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000" dirty="0">
                <a:solidFill>
                  <a:schemeClr val="tx2"/>
                </a:solidFill>
                <a:latin typeface="+mj-lt"/>
              </a:rPr>
              <a:t>, </a:t>
            </a:r>
            <a:r>
              <a:rPr lang="tr-TR" sz="2000" i="1" dirty="0">
                <a:solidFill>
                  <a:schemeClr val="tx2"/>
                </a:solidFill>
                <a:latin typeface="+mj-lt"/>
              </a:rPr>
              <a:t>w</a:t>
            </a:r>
            <a:r>
              <a:rPr lang="tr-TR" sz="20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0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to </a:t>
            </a:r>
            <a:r>
              <a:rPr lang="tr-TR" sz="2000" dirty="0" smtClean="0">
                <a:solidFill>
                  <a:schemeClr val="tx2"/>
                </a:solidFill>
                <a:latin typeface="+mj-lt"/>
              </a:rPr>
              <a:t>satisfy</a:t>
            </a:r>
            <a:r>
              <a:rPr lang="tr-TR" sz="2000" dirty="0">
                <a:solidFill>
                  <a:schemeClr val="tx2"/>
                </a:solidFill>
                <a:latin typeface="+mj-lt"/>
              </a:rPr>
              <a:t>:</a:t>
            </a:r>
          </a:p>
        </p:txBody>
      </p:sp>
      <p:graphicFrame>
        <p:nvGraphicFramePr>
          <p:cNvPr id="406538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1116013" y="4292600"/>
          <a:ext cx="28035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4" imgW="1384200" imgH="888840" progId="Equation.3">
                  <p:embed/>
                </p:oleObj>
              </mc:Choice>
              <mc:Fallback>
                <p:oleObj name="Equation" r:id="rId4" imgW="1384200" imgH="888840" progId="Equation.3">
                  <p:embed/>
                  <p:pic>
                    <p:nvPicPr>
                      <p:cNvPr id="4065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2803525" cy="180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8C5143-AE91-4249-953E-68279BCA7499}" type="slidenum">
              <a:rPr lang="tr-TR"/>
              <a:pPr/>
              <a:t>14</a:t>
            </a:fld>
            <a:endParaRPr lang="tr-TR"/>
          </a:p>
        </p:txBody>
      </p:sp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813" y="1557338"/>
            <a:ext cx="21812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6536" name="Picture 8" descr="Per-xor_co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1196975"/>
            <a:ext cx="3024188" cy="2855913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5105400" y="4267200"/>
            <a:ext cx="3124200" cy="175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set of weights will satisfy these equations.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ym typeface="cmsy10" pitchFamily="34" charset="0"/>
              </a:rPr>
              <a:t>Multi-Layer Networks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/>
          <a:lstStyle/>
          <a:p>
            <a:pPr eaLnBrk="1" hangingPunct="1"/>
            <a:r>
              <a:rPr lang="en-US" dirty="0" smtClean="0">
                <a:sym typeface="cmsy10" pitchFamily="34" charset="0"/>
              </a:rPr>
              <a:t>Single perceptrons cannot compute certain simple functions, like XOR</a:t>
            </a:r>
          </a:p>
          <a:p>
            <a:pPr eaLnBrk="1" hangingPunct="1"/>
            <a:r>
              <a:rPr lang="en-US" dirty="0" smtClean="0">
                <a:sym typeface="cmsy10" pitchFamily="34" charset="0"/>
              </a:rPr>
              <a:t>We can overcome this using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6" descr="C:\Documents and Settings\souvenir.UNCCHARLOTTE-NT\Desktop\SingleLayerNeuralNetwo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000" y="3424808"/>
            <a:ext cx="2405792" cy="1728192"/>
          </a:xfrm>
          <a:prstGeom prst="rect">
            <a:avLst/>
          </a:prstGeom>
          <a:noFill/>
        </p:spPr>
      </p:pic>
      <p:pic>
        <p:nvPicPr>
          <p:cNvPr id="6" name="Picture 7" descr="C:\Documents and Settings\souvenir.UNCCHARLOTTE-NT\Desktop\400px-Artificial_neural_network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1352" y="3352800"/>
            <a:ext cx="2037754" cy="181869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43000" y="52157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One-Layer Perceptron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5328" y="52250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Two-Layer Perceptron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72200" y="3810000"/>
            <a:ext cx="280831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Number of layers may or may not count input layer (usually doesn’t)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520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Cascade Neurons together</a:t>
            </a:r>
          </a:p>
          <a:p>
            <a:r>
              <a:rPr lang="en-US" sz="2000" dirty="0" smtClean="0"/>
              <a:t>The output from one layer is the input to the next</a:t>
            </a:r>
          </a:p>
          <a:p>
            <a:r>
              <a:rPr lang="en-US" sz="2000" dirty="0" smtClean="0"/>
              <a:t>Each Layer has its own sets of weights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388" y="4175125"/>
            <a:ext cx="850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7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canal with women washing - van gog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352176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name the artist?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4" name="Picture 5" descr="the russian wedding - chaga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2467" y="1700808"/>
            <a:ext cx="4821465" cy="329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Feed-Forward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9849"/>
          </a:xfrm>
        </p:spPr>
        <p:txBody>
          <a:bodyPr/>
          <a:lstStyle/>
          <a:p>
            <a:r>
              <a:rPr lang="en-US" dirty="0" smtClean="0"/>
              <a:t>Predictions are fed forward through the network to classify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79051" y="4067097"/>
            <a:ext cx="587424" cy="5874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7367951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0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C490-73CE-4F5E-9840-A182E2F85A38}" type="slidenum">
              <a:rPr lang="tr-TR"/>
              <a:pPr/>
              <a:t>23</a:t>
            </a:fld>
            <a:endParaRPr lang="tr-TR"/>
          </a:p>
        </p:txBody>
      </p:sp>
      <p:pic>
        <p:nvPicPr>
          <p:cNvPr id="408585" name="Picture 9" descr="Mlp-xor_c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620713"/>
            <a:ext cx="5832475" cy="5434012"/>
          </a:xfrm>
          <a:prstGeom prst="rect">
            <a:avLst/>
          </a:prstGeom>
          <a:noFill/>
        </p:spPr>
      </p:pic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827088" y="6021388"/>
            <a:ext cx="705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XOR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= (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AND ~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) OR (~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AND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)</a:t>
            </a:r>
          </a:p>
        </p:txBody>
      </p:sp>
      <p:sp>
        <p:nvSpPr>
          <p:cNvPr id="7" name="Freeform 6"/>
          <p:cNvSpPr/>
          <p:nvPr/>
        </p:nvSpPr>
        <p:spPr>
          <a:xfrm>
            <a:off x="0" y="116086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Multilayer Networks in Feature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436681" cy="196287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More layers can handle more complicated spaces</a:t>
            </a:r>
          </a:p>
          <a:p>
            <a:pPr lvl="1"/>
            <a:r>
              <a:rPr lang="en-US" sz="1600" dirty="0" smtClean="0"/>
              <a:t>but require more parameters</a:t>
            </a:r>
          </a:p>
          <a:p>
            <a:r>
              <a:rPr lang="en-US" sz="2000" dirty="0" smtClean="0"/>
              <a:t>Each node splits the feature space with a </a:t>
            </a:r>
            <a:r>
              <a:rPr lang="en-US" sz="2000" dirty="0" err="1" smtClean="0"/>
              <a:t>hyperplane</a:t>
            </a:r>
            <a:endParaRPr lang="en-US" sz="2000" dirty="0" smtClean="0"/>
          </a:p>
          <a:p>
            <a:r>
              <a:rPr lang="en-US" sz="2000" dirty="0" smtClean="0"/>
              <a:t>Complexity of network </a:t>
            </a:r>
            <a:r>
              <a:rPr lang="en-US" sz="2000" dirty="0" smtClean="0">
                <a:sym typeface="Wingdings" panose="05000000000000000000" pitchFamily="2" charset="2"/>
              </a:rPr>
              <a:t> complexity of decision boundary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01429" y="4069360"/>
            <a:ext cx="1208309" cy="1084951"/>
            <a:chOff x="801429" y="4069360"/>
            <a:chExt cx="1208309" cy="1084951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431570" y="4611042"/>
              <a:ext cx="108495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01429" y="4919267"/>
              <a:ext cx="1208309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 rot="16200000" flipH="1">
            <a:off x="782563" y="4247708"/>
            <a:ext cx="925469" cy="8877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801429" y="4228843"/>
            <a:ext cx="863078" cy="924674"/>
          </a:xfrm>
          <a:custGeom>
            <a:avLst/>
            <a:gdLst>
              <a:gd name="connsiteX0" fmla="*/ 0 w 863078"/>
              <a:gd name="connsiteY0" fmla="*/ 0 h 924674"/>
              <a:gd name="connsiteX1" fmla="*/ 0 w 863078"/>
              <a:gd name="connsiteY1" fmla="*/ 924674 h 924674"/>
              <a:gd name="connsiteX2" fmla="*/ 863078 w 863078"/>
              <a:gd name="connsiteY2" fmla="*/ 912345 h 92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078" h="924674">
                <a:moveTo>
                  <a:pt x="0" y="0"/>
                </a:moveTo>
                <a:lnTo>
                  <a:pt x="0" y="924674"/>
                </a:lnTo>
                <a:lnTo>
                  <a:pt x="863078" y="912345"/>
                </a:lnTo>
              </a:path>
            </a:pathLst>
          </a:cu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65000"/>
                </a:schemeClr>
              </a:gs>
            </a:gsLst>
            <a:lin ang="16200000" scaled="0"/>
            <a:tileRect/>
          </a:gradFill>
          <a:ln>
            <a:solidFill>
              <a:schemeClr val="accent3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74840" y="5496580"/>
            <a:ext cx="689667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73251" y="5790292"/>
            <a:ext cx="691256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251931" y="5790292"/>
            <a:ext cx="34254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664507" y="5496580"/>
            <a:ext cx="587424" cy="587424"/>
            <a:chOff x="2061894" y="4690975"/>
            <a:chExt cx="587424" cy="587424"/>
          </a:xfrm>
        </p:grpSpPr>
        <p:sp>
          <p:nvSpPr>
            <p:cNvPr id="28" name="Oval 27"/>
            <p:cNvSpPr/>
            <p:nvPr/>
          </p:nvSpPr>
          <p:spPr>
            <a:xfrm>
              <a:off x="2061894" y="4690975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28"/>
            <p:cNvCxnSpPr/>
            <p:nvPr/>
          </p:nvCxnSpPr>
          <p:spPr>
            <a:xfrm flipV="1">
              <a:off x="2156226" y="4831417"/>
              <a:ext cx="350168" cy="28416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971453" y="4018453"/>
            <a:ext cx="1233762" cy="1098077"/>
            <a:chOff x="4179762" y="4056237"/>
            <a:chExt cx="1233762" cy="1098077"/>
          </a:xfrm>
        </p:grpSpPr>
        <p:grpSp>
          <p:nvGrpSpPr>
            <p:cNvPr id="39" name="Group 38"/>
            <p:cNvGrpSpPr/>
            <p:nvPr/>
          </p:nvGrpSpPr>
          <p:grpSpPr>
            <a:xfrm>
              <a:off x="4205215" y="4069363"/>
              <a:ext cx="1208309" cy="1084951"/>
              <a:chOff x="801429" y="4069360"/>
              <a:chExt cx="1208309" cy="1084951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rot="5400000" flipH="1" flipV="1">
                <a:off x="431570" y="4611042"/>
                <a:ext cx="108495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801429" y="4919267"/>
                <a:ext cx="1208309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43"/>
            <p:cNvSpPr/>
            <p:nvPr/>
          </p:nvSpPr>
          <p:spPr>
            <a:xfrm>
              <a:off x="4179762" y="4056237"/>
              <a:ext cx="1208309" cy="1060293"/>
            </a:xfrm>
            <a:custGeom>
              <a:avLst/>
              <a:gdLst>
                <a:gd name="connsiteX0" fmla="*/ 0 w 1208309"/>
                <a:gd name="connsiteY0" fmla="*/ 493160 h 1060293"/>
                <a:gd name="connsiteX1" fmla="*/ 406879 w 1208309"/>
                <a:gd name="connsiteY1" fmla="*/ 1060293 h 1060293"/>
                <a:gd name="connsiteX2" fmla="*/ 863078 w 1208309"/>
                <a:gd name="connsiteY2" fmla="*/ 1060293 h 1060293"/>
                <a:gd name="connsiteX3" fmla="*/ 1208309 w 1208309"/>
                <a:gd name="connsiteY3" fmla="*/ 542476 h 1060293"/>
                <a:gd name="connsiteX4" fmla="*/ 1109671 w 1208309"/>
                <a:gd name="connsiteY4" fmla="*/ 0 h 1060293"/>
                <a:gd name="connsiteX5" fmla="*/ 480858 w 1208309"/>
                <a:gd name="connsiteY5" fmla="*/ 0 h 1060293"/>
                <a:gd name="connsiteX6" fmla="*/ 0 w 1208309"/>
                <a:gd name="connsiteY6" fmla="*/ 493160 h 106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8309" h="1060293">
                  <a:moveTo>
                    <a:pt x="0" y="493160"/>
                  </a:moveTo>
                  <a:lnTo>
                    <a:pt x="406879" y="1060293"/>
                  </a:lnTo>
                  <a:lnTo>
                    <a:pt x="863078" y="1060293"/>
                  </a:lnTo>
                  <a:lnTo>
                    <a:pt x="1208309" y="542476"/>
                  </a:lnTo>
                  <a:lnTo>
                    <a:pt x="1109671" y="0"/>
                  </a:lnTo>
                  <a:lnTo>
                    <a:pt x="480858" y="0"/>
                  </a:lnTo>
                  <a:lnTo>
                    <a:pt x="0" y="4931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tint val="100000"/>
                    <a:shade val="100000"/>
                    <a:satMod val="130000"/>
                    <a:alpha val="65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  <a:alpha val="6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79213" y="5343310"/>
            <a:ext cx="587424" cy="587424"/>
            <a:chOff x="5401994" y="3071949"/>
            <a:chExt cx="587424" cy="587424"/>
          </a:xfrm>
        </p:grpSpPr>
        <p:sp>
          <p:nvSpPr>
            <p:cNvPr id="46" name="Oval 4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Curved Connector 4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579213" y="6083196"/>
            <a:ext cx="587424" cy="587424"/>
            <a:chOff x="5401994" y="3071949"/>
            <a:chExt cx="587424" cy="587424"/>
          </a:xfrm>
        </p:grpSpPr>
        <p:sp>
          <p:nvSpPr>
            <p:cNvPr id="49" name="Oval 4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Curved Connector 4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4168226" y="5718071"/>
            <a:ext cx="689667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166637" y="6011783"/>
            <a:ext cx="691256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45317" y="6011783"/>
            <a:ext cx="34254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857893" y="5718071"/>
            <a:ext cx="587424" cy="587424"/>
            <a:chOff x="2061894" y="4690975"/>
            <a:chExt cx="587424" cy="587424"/>
          </a:xfrm>
        </p:grpSpPr>
        <p:sp>
          <p:nvSpPr>
            <p:cNvPr id="55" name="Oval 54"/>
            <p:cNvSpPr/>
            <p:nvPr/>
          </p:nvSpPr>
          <p:spPr>
            <a:xfrm>
              <a:off x="2061894" y="4690975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/>
            <p:cNvCxnSpPr/>
            <p:nvPr/>
          </p:nvCxnSpPr>
          <p:spPr>
            <a:xfrm flipV="1">
              <a:off x="2156226" y="4831417"/>
              <a:ext cx="350168" cy="28416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/>
          <p:cNvCxnSpPr/>
          <p:nvPr/>
        </p:nvCxnSpPr>
        <p:spPr>
          <a:xfrm>
            <a:off x="2876421" y="5642566"/>
            <a:ext cx="6896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74832" y="5642566"/>
            <a:ext cx="691256" cy="662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2861440" y="5659135"/>
            <a:ext cx="732754" cy="70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874832" y="6376908"/>
            <a:ext cx="70438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/>
          <p:cNvGrpSpPr/>
          <p:nvPr/>
        </p:nvGrpSpPr>
        <p:grpSpPr>
          <a:xfrm>
            <a:off x="6720286" y="2398191"/>
            <a:ext cx="1590529" cy="1517649"/>
            <a:chOff x="7008986" y="1872823"/>
            <a:chExt cx="1590529" cy="1517649"/>
          </a:xfrm>
        </p:grpSpPr>
        <p:grpSp>
          <p:nvGrpSpPr>
            <p:cNvPr id="67" name="Group 66"/>
            <p:cNvGrpSpPr/>
            <p:nvPr/>
          </p:nvGrpSpPr>
          <p:grpSpPr>
            <a:xfrm>
              <a:off x="7143817" y="2305521"/>
              <a:ext cx="1208309" cy="1084951"/>
              <a:chOff x="801429" y="4069360"/>
              <a:chExt cx="1208309" cy="1084951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rot="5400000" flipH="1" flipV="1">
                <a:off x="431570" y="4611042"/>
                <a:ext cx="1084951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801429" y="4919267"/>
                <a:ext cx="1208309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Freeform 69"/>
            <p:cNvSpPr/>
            <p:nvPr/>
          </p:nvSpPr>
          <p:spPr>
            <a:xfrm>
              <a:off x="7008986" y="1872823"/>
              <a:ext cx="1590529" cy="1109609"/>
            </a:xfrm>
            <a:custGeom>
              <a:avLst/>
              <a:gdLst>
                <a:gd name="connsiteX0" fmla="*/ 197275 w 1590529"/>
                <a:gd name="connsiteY0" fmla="*/ 505489 h 1109609"/>
                <a:gd name="connsiteX1" fmla="*/ 875407 w 1590529"/>
                <a:gd name="connsiteY1" fmla="*/ 0 h 1109609"/>
                <a:gd name="connsiteX2" fmla="*/ 1590529 w 1590529"/>
                <a:gd name="connsiteY2" fmla="*/ 443844 h 1109609"/>
                <a:gd name="connsiteX3" fmla="*/ 1109671 w 1590529"/>
                <a:gd name="connsiteY3" fmla="*/ 653437 h 1109609"/>
                <a:gd name="connsiteX4" fmla="*/ 875407 w 1590529"/>
                <a:gd name="connsiteY4" fmla="*/ 308225 h 1109609"/>
                <a:gd name="connsiteX5" fmla="*/ 431539 w 1590529"/>
                <a:gd name="connsiteY5" fmla="*/ 653437 h 1109609"/>
                <a:gd name="connsiteX6" fmla="*/ 1343935 w 1590529"/>
                <a:gd name="connsiteY6" fmla="*/ 1109609 h 1109609"/>
                <a:gd name="connsiteX7" fmla="*/ 0 w 1590529"/>
                <a:gd name="connsiteY7" fmla="*/ 912345 h 1109609"/>
                <a:gd name="connsiteX8" fmla="*/ 197275 w 1590529"/>
                <a:gd name="connsiteY8" fmla="*/ 505489 h 110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529" h="1109609">
                  <a:moveTo>
                    <a:pt x="197275" y="505489"/>
                  </a:moveTo>
                  <a:lnTo>
                    <a:pt x="875407" y="0"/>
                  </a:lnTo>
                  <a:lnTo>
                    <a:pt x="1590529" y="443844"/>
                  </a:lnTo>
                  <a:lnTo>
                    <a:pt x="1109671" y="653437"/>
                  </a:lnTo>
                  <a:lnTo>
                    <a:pt x="875407" y="308225"/>
                  </a:lnTo>
                  <a:lnTo>
                    <a:pt x="431539" y="653437"/>
                  </a:lnTo>
                  <a:lnTo>
                    <a:pt x="1343935" y="1109609"/>
                  </a:lnTo>
                  <a:lnTo>
                    <a:pt x="0" y="912345"/>
                  </a:lnTo>
                  <a:lnTo>
                    <a:pt x="197275" y="50548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tint val="100000"/>
                    <a:shade val="100000"/>
                    <a:satMod val="130000"/>
                    <a:alpha val="65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  <a:alpha val="6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733411" y="4069360"/>
            <a:ext cx="587424" cy="587424"/>
            <a:chOff x="5401994" y="3071949"/>
            <a:chExt cx="587424" cy="587424"/>
          </a:xfrm>
        </p:grpSpPr>
        <p:sp>
          <p:nvSpPr>
            <p:cNvPr id="83" name="Oval 8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Curved Connector 8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6733411" y="4809246"/>
            <a:ext cx="587424" cy="587424"/>
            <a:chOff x="5401994" y="3071949"/>
            <a:chExt cx="587424" cy="587424"/>
          </a:xfrm>
        </p:grpSpPr>
        <p:sp>
          <p:nvSpPr>
            <p:cNvPr id="86" name="Oval 8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urved Connector 8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Arrow Connector 87"/>
          <p:cNvCxnSpPr/>
          <p:nvPr/>
        </p:nvCxnSpPr>
        <p:spPr>
          <a:xfrm>
            <a:off x="7322424" y="4444121"/>
            <a:ext cx="689667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7320835" y="4737833"/>
            <a:ext cx="691256" cy="293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8599515" y="4737833"/>
            <a:ext cx="34254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8012091" y="4444121"/>
            <a:ext cx="587424" cy="587424"/>
            <a:chOff x="2061894" y="4690975"/>
            <a:chExt cx="587424" cy="587424"/>
          </a:xfrm>
        </p:grpSpPr>
        <p:sp>
          <p:nvSpPr>
            <p:cNvPr id="92" name="Oval 91"/>
            <p:cNvSpPr/>
            <p:nvPr/>
          </p:nvSpPr>
          <p:spPr>
            <a:xfrm>
              <a:off x="2061894" y="4690975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Elbow Connector 92"/>
            <p:cNvCxnSpPr/>
            <p:nvPr/>
          </p:nvCxnSpPr>
          <p:spPr>
            <a:xfrm flipV="1">
              <a:off x="2156226" y="4831417"/>
              <a:ext cx="350168" cy="28416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/>
          <p:cNvCxnSpPr/>
          <p:nvPr/>
        </p:nvCxnSpPr>
        <p:spPr>
          <a:xfrm>
            <a:off x="6030619" y="4368616"/>
            <a:ext cx="6896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6029030" y="4368616"/>
            <a:ext cx="691256" cy="662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6200000" flipH="1">
            <a:off x="6015638" y="4385185"/>
            <a:ext cx="732754" cy="70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029030" y="5102958"/>
            <a:ext cx="70438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5494146" y="4088488"/>
            <a:ext cx="587424" cy="587424"/>
            <a:chOff x="5401994" y="3071949"/>
            <a:chExt cx="587424" cy="587424"/>
          </a:xfrm>
        </p:grpSpPr>
        <p:sp>
          <p:nvSpPr>
            <p:cNvPr id="99" name="Oval 9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Curved Connector 9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5494146" y="4828374"/>
            <a:ext cx="587424" cy="587424"/>
            <a:chOff x="5401994" y="3071949"/>
            <a:chExt cx="587424" cy="587424"/>
          </a:xfrm>
        </p:grpSpPr>
        <p:sp>
          <p:nvSpPr>
            <p:cNvPr id="102" name="Oval 10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Curved Connector 10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Arrow Connector 103"/>
          <p:cNvCxnSpPr/>
          <p:nvPr/>
        </p:nvCxnSpPr>
        <p:spPr>
          <a:xfrm>
            <a:off x="4791354" y="4387744"/>
            <a:ext cx="6896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789765" y="4387744"/>
            <a:ext cx="691256" cy="662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6200000" flipH="1">
            <a:off x="4776373" y="4404313"/>
            <a:ext cx="732754" cy="70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4789765" y="5122086"/>
            <a:ext cx="70438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9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Units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29752"/>
          </a:xfrm>
        </p:spPr>
        <p:txBody>
          <a:bodyPr/>
          <a:lstStyle/>
          <a:p>
            <a:r>
              <a:rPr lang="en-US" dirty="0" err="1" smtClean="0"/>
              <a:t>Perceptrons</a:t>
            </a:r>
            <a:r>
              <a:rPr lang="en-US" dirty="0" smtClean="0"/>
              <a:t> can do more than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/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Many other nonlinear, differentiable functions</a:t>
            </a:r>
          </a:p>
          <a:p>
            <a:pPr lvl="2"/>
            <a:r>
              <a:rPr lang="en-US" dirty="0" smtClean="0"/>
              <a:t>We’ll come back to this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5F692A-E5A1-4995-9486-923BDC2726A0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3F0E4"/>
              </a:clrFrom>
              <a:clrTo>
                <a:srgbClr val="E3F0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5"/>
          <a:stretch/>
        </p:blipFill>
        <p:spPr bwMode="auto">
          <a:xfrm>
            <a:off x="1" y="4329952"/>
            <a:ext cx="9144000" cy="233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16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Perceptron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35560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We have some </a:t>
            </a:r>
            <a:r>
              <a:rPr lang="en" b="1" dirty="0" smtClean="0"/>
              <a:t>dataset:</a:t>
            </a:r>
            <a:r>
              <a:rPr lang="en" dirty="0" smtClean="0"/>
              <a:t> (X, Y)</a:t>
            </a:r>
            <a:endParaRPr lang="en" dirty="0"/>
          </a:p>
          <a:p>
            <a:pPr marL="457200" indent="-35560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We have a </a:t>
            </a:r>
            <a:r>
              <a:rPr lang="en" b="1" dirty="0"/>
              <a:t>score function: </a:t>
            </a:r>
          </a:p>
          <a:p>
            <a:pPr marL="457200" indent="-355600">
              <a:spcBef>
                <a:spcPts val="0"/>
              </a:spcBef>
              <a:buSzPct val="100000"/>
              <a:buChar char="-"/>
            </a:pPr>
            <a:r>
              <a:rPr lang="en" dirty="0"/>
              <a:t>We have a </a:t>
            </a:r>
            <a:r>
              <a:rPr lang="en" b="1" dirty="0"/>
              <a:t>loss </a:t>
            </a:r>
            <a:r>
              <a:rPr lang="en" b="1" dirty="0" smtClean="0"/>
              <a:t>function</a:t>
            </a:r>
            <a:endParaRPr lang="en" dirty="0"/>
          </a:p>
          <a:p>
            <a:pPr marL="857250" lvl="1" indent="-355600">
              <a:spcBef>
                <a:spcPts val="0"/>
              </a:spcBef>
              <a:buSzPct val="100000"/>
              <a:buChar char="-"/>
            </a:pPr>
            <a:r>
              <a:rPr lang="en" dirty="0" smtClean="0"/>
              <a:t>with (possibly) regularization</a:t>
            </a:r>
          </a:p>
          <a:p>
            <a:pPr marL="457200" indent="-355600">
              <a:spcBef>
                <a:spcPts val="0"/>
              </a:spcBef>
              <a:buSzPct val="100000"/>
              <a:buChar char="-"/>
            </a:pPr>
            <a:r>
              <a:rPr lang="en" b="1" dirty="0" smtClean="0"/>
              <a:t>Gradient Descent</a:t>
            </a:r>
            <a:endParaRPr lang="en" b="1" dirty="0"/>
          </a:p>
          <a:p>
            <a:endParaRPr lang="en-US" dirty="0"/>
          </a:p>
        </p:txBody>
      </p:sp>
      <p:sp>
        <p:nvSpPr>
          <p:cNvPr id="897" name="Shape 8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8104" y="2182880"/>
            <a:ext cx="2808312" cy="46403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886375" y="1886287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130" y="4611387"/>
            <a:ext cx="4010420" cy="181290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172840" y="4609201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800" dirty="0"/>
              <a:t>Hinge: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544246"/>
              </p:ext>
            </p:extLst>
          </p:nvPr>
        </p:nvGraphicFramePr>
        <p:xfrm>
          <a:off x="1698513" y="46749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6" imgW="1422400" imgH="203200" progId="Equation.3">
                  <p:embed/>
                </p:oleObj>
              </mc:Choice>
              <mc:Fallback>
                <p:oleObj name="Equation" r:id="rId6" imgW="1422400" imgH="203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8513" y="46749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90339" y="525345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800" dirty="0"/>
              <a:t>Exponential: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826150"/>
              </p:ext>
            </p:extLst>
          </p:nvPr>
        </p:nvGraphicFramePr>
        <p:xfrm>
          <a:off x="2402884" y="5332704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8" imgW="1155700" imgH="203200" progId="Equation.3">
                  <p:embed/>
                </p:oleObj>
              </mc:Choice>
              <mc:Fallback>
                <p:oleObj name="Equation" r:id="rId8" imgW="11557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2884" y="5332704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00396" y="5930116"/>
            <a:ext cx="23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800" dirty="0"/>
              <a:t>Squared loss: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099884"/>
              </p:ext>
            </p:extLst>
          </p:nvPr>
        </p:nvGraphicFramePr>
        <p:xfrm>
          <a:off x="2609259" y="5959157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10" imgW="1054100" imgH="228600" progId="Equation.3">
                  <p:embed/>
                </p:oleObj>
              </mc:Choice>
              <mc:Fallback>
                <p:oleObj name="Equation" r:id="rId10" imgW="105410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09259" y="5959157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3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pick a starting point (w)</a:t>
            </a:r>
          </a:p>
          <a:p>
            <a:r>
              <a:rPr lang="en-US" dirty="0"/>
              <a:t>repeat until loss doesn’t decrease in any dimension:</a:t>
            </a:r>
          </a:p>
          <a:p>
            <a:pPr lvl="1"/>
            <a:r>
              <a:rPr lang="en-US" dirty="0"/>
              <a:t>pick a dimension</a:t>
            </a:r>
          </a:p>
          <a:p>
            <a:pPr lvl="1"/>
            <a:r>
              <a:rPr lang="en-US" dirty="0"/>
              <a:t>move a small amount in that dimension towards decreasing loss (using the derivative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Computing this derivative?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FCA1-455A-418D-8F25-0A096A2244E1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953950"/>
              </p:ext>
            </p:extLst>
          </p:nvPr>
        </p:nvGraphicFramePr>
        <p:xfrm>
          <a:off x="2928796" y="4077072"/>
          <a:ext cx="328640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3" imgW="1447800" imgH="444500" progId="Equation.3">
                  <p:embed/>
                </p:oleObj>
              </mc:Choice>
              <mc:Fallback>
                <p:oleObj name="Equation" r:id="rId3" imgW="1447800" imgH="4445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796" y="4077072"/>
                        <a:ext cx="3286407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9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 smtClean="0"/>
              <a:t>In 1-dimension, the </a:t>
            </a:r>
            <a:r>
              <a:rPr lang="en" b="1" dirty="0" smtClean="0"/>
              <a:t>derivative</a:t>
            </a:r>
            <a:r>
              <a:rPr lang="en" dirty="0" smtClean="0"/>
              <a:t> of a function:</a:t>
            </a:r>
          </a:p>
          <a:p>
            <a:endParaRPr lang="en" dirty="0"/>
          </a:p>
          <a:p>
            <a:endParaRPr lang="en" dirty="0" smtClean="0"/>
          </a:p>
          <a:p>
            <a:endParaRPr lang="en" dirty="0"/>
          </a:p>
          <a:p>
            <a:endParaRPr lang="en" dirty="0" smtClean="0"/>
          </a:p>
          <a:p>
            <a:r>
              <a:rPr lang="en" dirty="0"/>
              <a:t>In multiple dimensions, the </a:t>
            </a:r>
            <a:r>
              <a:rPr lang="en" b="1" dirty="0"/>
              <a:t>gradient </a:t>
            </a:r>
            <a:r>
              <a:rPr lang="en" dirty="0"/>
              <a:t>is the vector of </a:t>
            </a:r>
            <a:r>
              <a:rPr lang="en" dirty="0" smtClean="0"/>
              <a:t>partial derivatives</a:t>
            </a:r>
            <a:endParaRPr lang="en" dirty="0"/>
          </a:p>
          <a:p>
            <a:endParaRPr lang="en" dirty="0"/>
          </a:p>
          <a:p>
            <a:endParaRPr lang="en-US" dirty="0"/>
          </a:p>
        </p:txBody>
      </p:sp>
      <p:sp>
        <p:nvSpPr>
          <p:cNvPr id="941" name="Shape 9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850225"/>
            <a:ext cx="363855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7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951" name="Shape 951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652120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752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Biological Neural Nets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GB" dirty="0" smtClean="0"/>
              <a:t>Pigeons as art experts </a:t>
            </a:r>
            <a:r>
              <a:rPr lang="en-GB" sz="2000" dirty="0" smtClean="0"/>
              <a:t>(Watanabe </a:t>
            </a:r>
            <a:r>
              <a:rPr lang="en-GB" sz="2000" i="1" dirty="0" smtClean="0"/>
              <a:t>et al.</a:t>
            </a:r>
            <a:r>
              <a:rPr lang="en-GB" sz="2000" dirty="0" smtClean="0"/>
              <a:t> 1995)</a:t>
            </a:r>
          </a:p>
          <a:p>
            <a:pPr eaLnBrk="1" hangingPunct="1"/>
            <a:endParaRPr lang="en-GB" sz="2000" dirty="0" smtClean="0"/>
          </a:p>
          <a:p>
            <a:pPr eaLnBrk="1" hangingPunct="1"/>
            <a:endParaRPr lang="en-GB" sz="2000" dirty="0" smtClean="0"/>
          </a:p>
          <a:p>
            <a:r>
              <a:rPr lang="en-GB" dirty="0" smtClean="0"/>
              <a:t>Experiment:</a:t>
            </a:r>
          </a:p>
          <a:p>
            <a:pPr lvl="1"/>
            <a:r>
              <a:rPr lang="en-GB" dirty="0" smtClean="0"/>
              <a:t>Pigeon in Skinner box</a:t>
            </a:r>
          </a:p>
          <a:p>
            <a:pPr lvl="1"/>
            <a:r>
              <a:rPr lang="en-GB" dirty="0" smtClean="0"/>
              <a:t>Present paintings of two different artists </a:t>
            </a:r>
            <a:br>
              <a:rPr lang="en-GB" dirty="0" smtClean="0"/>
            </a:br>
            <a:r>
              <a:rPr lang="en-GB" dirty="0" smtClean="0"/>
              <a:t>(e.g. Chagall / Van Gogh)</a:t>
            </a:r>
          </a:p>
          <a:p>
            <a:pPr lvl="1"/>
            <a:r>
              <a:rPr lang="en-GB" dirty="0" smtClean="0"/>
              <a:t>Reward for pecking when presented a particular artist</a:t>
            </a:r>
          </a:p>
        </p:txBody>
      </p:sp>
      <p:pic>
        <p:nvPicPr>
          <p:cNvPr id="6" name="Picture 4" descr="pigeon in skinner box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294964"/>
            <a:ext cx="4038600" cy="313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960" name="Shape 960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652120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42278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  <p:sp>
        <p:nvSpPr>
          <p:cNvPr id="970" name="Shape 970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87190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1" y="3633901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86025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652120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124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  <p:sp>
        <p:nvSpPr>
          <p:cNvPr id="984" name="Shape 984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4068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796136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87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  <p:sp>
        <p:nvSpPr>
          <p:cNvPr id="994" name="Shape 994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317670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1" y="3938701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8" name="Shape 998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316505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88635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34</a:t>
            </a:fld>
            <a:endParaRPr lang="en"/>
          </a:p>
        </p:txBody>
      </p:sp>
      <p:sp>
        <p:nvSpPr>
          <p:cNvPr id="1008" name="Shape 1008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796136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615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35</a:t>
            </a:fld>
            <a:endParaRPr lang="en"/>
          </a:p>
        </p:txBody>
      </p:sp>
      <p:sp>
        <p:nvSpPr>
          <p:cNvPr id="1018" name="Shape 1018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89455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942375"/>
            <a:ext cx="0" cy="44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5678650" y="332910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1" y="4091101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5678650" y="331745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32335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Evaluating </a:t>
            </a:r>
            <a:r>
              <a:rPr lang="en" dirty="0"/>
              <a:t>the </a:t>
            </a:r>
            <a:r>
              <a:rPr lang="en" dirty="0" smtClean="0"/>
              <a:t>Gradient Numerically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98776" cy="4525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pPr marL="457200" indent="-38100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approximate</a:t>
            </a:r>
          </a:p>
          <a:p>
            <a:pPr marL="457200" indent="-381000">
              <a:spcBef>
                <a:spcPts val="0"/>
              </a:spcBef>
              <a:buSzPct val="100000"/>
              <a:buChar char="-"/>
            </a:pPr>
            <a:r>
              <a:rPr lang="en" dirty="0" smtClean="0"/>
              <a:t>slow </a:t>
            </a:r>
            <a:r>
              <a:rPr lang="en" dirty="0"/>
              <a:t>to </a:t>
            </a:r>
            <a:r>
              <a:rPr lang="en" dirty="0" smtClean="0"/>
              <a:t>evaluate</a:t>
            </a:r>
          </a:p>
          <a:p>
            <a:pPr marL="457200" indent="-381000">
              <a:spcBef>
                <a:spcPts val="0"/>
              </a:spcBef>
              <a:buSzPct val="100000"/>
              <a:buChar char="-"/>
            </a:pPr>
            <a:endParaRPr lang="en" dirty="0"/>
          </a:p>
          <a:p>
            <a:pPr marL="457200" indent="-381000">
              <a:spcBef>
                <a:spcPts val="0"/>
              </a:spcBef>
              <a:buSzPct val="100000"/>
              <a:buChar char="-"/>
            </a:pPr>
            <a:r>
              <a:rPr lang="en" dirty="0" smtClean="0"/>
              <a:t>All losses (L) are simply functions of the weights (W)</a:t>
            </a:r>
          </a:p>
          <a:p>
            <a:pPr marL="457200" indent="-381000">
              <a:spcBef>
                <a:spcPts val="0"/>
              </a:spcBef>
              <a:buSzPct val="100000"/>
              <a:buChar char="-"/>
            </a:pPr>
            <a:r>
              <a:rPr lang="en" dirty="0" smtClean="0"/>
              <a:t>We can compute derivative analytically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31" name="Shape 10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36</a:t>
            </a:fld>
            <a:endParaRPr lang="en"/>
          </a:p>
        </p:txBody>
      </p:sp>
      <p:pic>
        <p:nvPicPr>
          <p:cNvPr id="1033" name="Shape 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2" y="1600200"/>
            <a:ext cx="3248273" cy="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018" y="1666113"/>
            <a:ext cx="4394026" cy="4489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9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97" name="Shape 10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37</a:t>
            </a:fld>
            <a:endParaRPr lang="en"/>
          </a:p>
        </p:txBody>
      </p:sp>
      <p:sp>
        <p:nvSpPr>
          <p:cNvPr id="1098" name="Shape 1098"/>
          <p:cNvSpPr txBox="1"/>
          <p:nvPr/>
        </p:nvSpPr>
        <p:spPr>
          <a:xfrm>
            <a:off x="6503300" y="942375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894550"/>
            <a:ext cx="2355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>
              <a:spcBef>
                <a:spcPts val="0"/>
              </a:spcBef>
              <a:buNone/>
            </a:pPr>
            <a:endParaRPr sz="2400" b="1"/>
          </a:p>
          <a:p>
            <a:pPr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921100"/>
            <a:ext cx="0" cy="43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90005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(some </a:t>
            </a:r>
            <a:r>
              <a:rPr lang="en" sz="2400" dirty="0" smtClean="0">
                <a:solidFill>
                  <a:srgbClr val="0000FF"/>
                </a:solidFill>
              </a:rPr>
              <a:t>function of </a:t>
            </a:r>
            <a:r>
              <a:rPr lang="en" sz="2400" dirty="0">
                <a:solidFill>
                  <a:srgbClr val="0000FF"/>
                </a:solidFill>
              </a:rPr>
              <a:t>data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3311725"/>
            <a:ext cx="2227500" cy="5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8756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-US" dirty="0"/>
              <a:t>Numerical gradient: approximate, slow, </a:t>
            </a:r>
            <a:r>
              <a:rPr lang="en-US" dirty="0" smtClean="0"/>
              <a:t>easy</a:t>
            </a:r>
            <a:endParaRPr lang="en-US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-US" dirty="0"/>
              <a:t>Analytic gradient: exact, fast, </a:t>
            </a:r>
            <a:r>
              <a:rPr lang="en-US" dirty="0" smtClean="0"/>
              <a:t>error-prone</a:t>
            </a:r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-US" dirty="0" smtClean="0"/>
              <a:t>In </a:t>
            </a:r>
            <a:r>
              <a:rPr lang="en-US" dirty="0"/>
              <a:t>practice: </a:t>
            </a:r>
            <a:r>
              <a:rPr lang="en-US" dirty="0" smtClean="0"/>
              <a:t>Use </a:t>
            </a:r>
            <a:r>
              <a:rPr lang="en-US" dirty="0"/>
              <a:t>analytic gradient, but check </a:t>
            </a:r>
            <a:r>
              <a:rPr lang="en-US" dirty="0" smtClean="0"/>
              <a:t>correctness with </a:t>
            </a:r>
            <a:r>
              <a:rPr lang="en-US" dirty="0"/>
              <a:t>numerical gradient. </a:t>
            </a:r>
            <a:endParaRPr lang="en-US" dirty="0" smtClean="0"/>
          </a:p>
          <a:p>
            <a:pPr marL="857250" lvl="1">
              <a:spcBef>
                <a:spcPts val="0"/>
              </a:spcBef>
              <a:buSzPct val="100000"/>
              <a:buChar char="-"/>
            </a:pPr>
            <a:r>
              <a:rPr lang="en-US" dirty="0" smtClean="0"/>
              <a:t>This </a:t>
            </a:r>
            <a:r>
              <a:rPr lang="en-US" dirty="0"/>
              <a:t>is called a </a:t>
            </a:r>
            <a:r>
              <a:rPr lang="en-US" b="1" dirty="0"/>
              <a:t>gradient </a:t>
            </a:r>
            <a:r>
              <a:rPr lang="en-US" b="1" dirty="0" smtClean="0"/>
              <a:t>check</a:t>
            </a:r>
            <a:endParaRPr lang="en-US" b="1" dirty="0"/>
          </a:p>
          <a:p>
            <a:endParaRPr lang="en-US" dirty="0"/>
          </a:p>
        </p:txBody>
      </p:sp>
      <p:sp>
        <p:nvSpPr>
          <p:cNvPr id="1107" name="Shape 110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38</a:t>
            </a:fld>
            <a:endParaRPr lang="en"/>
          </a:p>
        </p:txBody>
      </p:sp>
      <p:pic>
        <p:nvPicPr>
          <p:cNvPr id="19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6" y="4293096"/>
            <a:ext cx="85344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9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0" name="Shape 11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39</a:t>
            </a:fld>
            <a:endParaRPr lang="en"/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9" y="153270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5" y="411190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4005350"/>
            <a:ext cx="189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original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4034275"/>
            <a:ext cx="3012600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472215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4560250"/>
            <a:ext cx="330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4500075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1346650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1197750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W_2</a:t>
            </a:r>
          </a:p>
        </p:txBody>
      </p:sp>
    </p:spTree>
    <p:extLst>
      <p:ext uri="{BB962C8B-B14F-4D97-AF65-F5344CB8AC3E}">
        <p14:creationId xmlns:p14="http://schemas.microsoft.com/office/powerpoint/2010/main" val="26694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Pigeon-Art Experiment Results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 smtClean="0"/>
              <a:t>Pigeon in-sample error of 5%</a:t>
            </a:r>
          </a:p>
          <a:p>
            <a:pPr lvl="1"/>
            <a:r>
              <a:rPr lang="en-GB" dirty="0" smtClean="0"/>
              <a:t>presented with pictures they had been trained on</a:t>
            </a:r>
          </a:p>
          <a:p>
            <a:pPr eaLnBrk="1" hangingPunct="1"/>
            <a:r>
              <a:rPr lang="en-GB" dirty="0" smtClean="0"/>
              <a:t>Out of sample error of 15%</a:t>
            </a:r>
          </a:p>
          <a:p>
            <a:pPr lvl="1"/>
            <a:r>
              <a:rPr lang="en-GB" dirty="0" smtClean="0"/>
              <a:t>New, unseen paintings of Chagall / Van Gogh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i="1" dirty="0" smtClean="0"/>
              <a:t>Pigeons must be learning something (not memorization)</a:t>
            </a:r>
          </a:p>
          <a:p>
            <a:pPr lvl="1"/>
            <a:r>
              <a:rPr lang="en-GB" i="1" dirty="0" smtClean="0"/>
              <a:t>Extract and recognise patterns (the ‘style’)</a:t>
            </a:r>
          </a:p>
          <a:p>
            <a:pPr lvl="1"/>
            <a:r>
              <a:rPr lang="en-GB" i="1" dirty="0" smtClean="0"/>
              <a:t>Generalize from the already seen to make predictions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This is the idea behind neural networks (biological and artificial)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Mini-batch Gradient </a:t>
            </a:r>
            <a:r>
              <a:rPr lang="en" dirty="0" smtClean="0"/>
              <a:t>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 smtClean="0"/>
              <a:t>Only </a:t>
            </a:r>
            <a:r>
              <a:rPr lang="en" dirty="0"/>
              <a:t>use a small portion of the training set to compute the </a:t>
            </a:r>
            <a:r>
              <a:rPr lang="en" dirty="0" smtClean="0"/>
              <a:t>gradient</a:t>
            </a:r>
          </a:p>
          <a:p>
            <a:endParaRPr lang="en" dirty="0"/>
          </a:p>
          <a:p>
            <a:endParaRPr lang="en" dirty="0" smtClean="0"/>
          </a:p>
          <a:p>
            <a:endParaRPr lang="en" dirty="0"/>
          </a:p>
          <a:p>
            <a:r>
              <a:rPr lang="en" dirty="0" smtClean="0"/>
              <a:t>Common mini-batch sizes are powers of 2 (e.g., 32, 64, 256)</a:t>
            </a:r>
            <a:endParaRPr lang="en" dirty="0"/>
          </a:p>
          <a:p>
            <a:r>
              <a:rPr lang="en-US" dirty="0" smtClean="0"/>
              <a:t>Most common approach to training NN</a:t>
            </a:r>
            <a:endParaRPr lang="en-US" dirty="0"/>
          </a:p>
        </p:txBody>
      </p:sp>
      <p:sp>
        <p:nvSpPr>
          <p:cNvPr id="1134" name="Shape 11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40</a:t>
            </a:fld>
            <a:endParaRPr lang="en"/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4" y="2636912"/>
            <a:ext cx="8524875" cy="184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8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3" name="Shape 11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41</a:t>
            </a:fld>
            <a:endParaRPr lang="en"/>
          </a:p>
        </p:txBody>
      </p:sp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6" y="1412147"/>
            <a:ext cx="4405501" cy="3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151697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Example of optimization progress while training a neural network. </a:t>
            </a:r>
          </a:p>
          <a:p>
            <a:pPr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(Loss over mini-batches goes down over time.)</a:t>
            </a:r>
          </a:p>
        </p:txBody>
      </p:sp>
    </p:spTree>
    <p:extLst>
      <p:ext uri="{BB962C8B-B14F-4D97-AF65-F5344CB8AC3E}">
        <p14:creationId xmlns:p14="http://schemas.microsoft.com/office/powerpoint/2010/main" val="18436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50" name="Shape 11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42</a:t>
            </a:fld>
            <a:endParaRPr lang="en"/>
          </a:p>
        </p:txBody>
      </p:sp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4" y="114887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6" y="1412147"/>
            <a:ext cx="4405501" cy="3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5" y="797075"/>
            <a:ext cx="4852500" cy="41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13586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Update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2841179"/>
          </a:xfrm>
        </p:spPr>
        <p:txBody>
          <a:bodyPr/>
          <a:lstStyle/>
          <a:p>
            <a:r>
              <a:rPr lang="en-US" dirty="0" smtClean="0"/>
              <a:t>Can do something fancier than this vanilla update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algorithms (momentum,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…)</a:t>
            </a:r>
          </a:p>
        </p:txBody>
      </p:sp>
      <p:sp>
        <p:nvSpPr>
          <p:cNvPr id="1158" name="Shape 11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43</a:t>
            </a:fld>
            <a:endParaRPr lang="en"/>
          </a:p>
        </p:txBody>
      </p:sp>
      <p:pic>
        <p:nvPicPr>
          <p:cNvPr id="1161" name="Shape 1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4" y="1484784"/>
            <a:ext cx="85248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546225" y="2884259"/>
            <a:ext cx="6249600" cy="23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70" name="Shape 11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44</a:t>
            </a:fld>
            <a:endParaRPr lang="en"/>
          </a:p>
        </p:txBody>
      </p:sp>
      <p:pic>
        <p:nvPicPr>
          <p:cNvPr id="1171" name="Shape 1171" descr="opt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51" y="996876"/>
            <a:ext cx="5217381" cy="40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Shape 1172"/>
          <p:cNvSpPr txBox="1"/>
          <p:nvPr/>
        </p:nvSpPr>
        <p:spPr>
          <a:xfrm>
            <a:off x="5220072" y="5036038"/>
            <a:ext cx="3888378" cy="24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(image credits to Alec Radford)</a:t>
            </a:r>
          </a:p>
        </p:txBody>
      </p:sp>
      <p:sp>
        <p:nvSpPr>
          <p:cNvPr id="1173" name="Shape 1173"/>
          <p:cNvSpPr txBox="1"/>
          <p:nvPr/>
        </p:nvSpPr>
        <p:spPr>
          <a:xfrm>
            <a:off x="163150" y="1084250"/>
            <a:ext cx="2050200" cy="290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The effects of different update </a:t>
            </a:r>
            <a:r>
              <a:rPr lang="en" sz="2400" dirty="0" smtClean="0"/>
              <a:t>formulas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7145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have so far…</a:t>
            </a:r>
            <a:endParaRPr lang="en-US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Components – biological plausibility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Neuron / node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Synapses / weight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err="1" smtClean="0"/>
              <a:t>Perceptrons</a:t>
            </a:r>
            <a:r>
              <a:rPr lang="en-GB" dirty="0" smtClean="0"/>
              <a:t> / Artificial Neurons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/>
              <a:t>Threshold Units (</a:t>
            </a:r>
            <a:r>
              <a:rPr lang="en-GB" dirty="0" err="1"/>
              <a:t>boolean</a:t>
            </a:r>
            <a:r>
              <a:rPr lang="en-GB" dirty="0"/>
              <a:t> functions / classification)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Linear Units (regression)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Nonlinear Units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Similarities across units…</a:t>
            </a: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 smtClean="0"/>
              <a:t>All can be trained via gradient descent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Weights of the connections between nodes determine </a:t>
            </a:r>
            <a:r>
              <a:rPr lang="en-GB" dirty="0"/>
              <a:t>the </a:t>
            </a:r>
            <a:r>
              <a:rPr lang="en-GB" dirty="0" err="1" smtClean="0"/>
              <a:t>behavior</a:t>
            </a:r>
            <a:r>
              <a:rPr lang="en-GB" dirty="0" smtClean="0"/>
              <a:t> </a:t>
            </a:r>
            <a:r>
              <a:rPr lang="en-GB" dirty="0"/>
              <a:t>of a unit or </a:t>
            </a:r>
            <a:r>
              <a:rPr lang="en-GB" dirty="0" smtClean="0"/>
              <a:t>network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  <p:sp>
        <p:nvSpPr>
          <p:cNvPr id="2" name="Freeform 1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893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4549" y="1044773"/>
            <a:ext cx="2649" cy="1"/>
          </a:xfrm>
          <a:custGeom>
            <a:avLst/>
            <a:gdLst/>
            <a:ahLst/>
            <a:cxnLst/>
            <a:rect l="0" t="0" r="0" b="0"/>
            <a:pathLst>
              <a:path w="2649" h="1">
                <a:moveTo>
                  <a:pt x="0" y="0"/>
                </a:moveTo>
                <a:lnTo>
                  <a:pt x="2648" y="0"/>
                </a:lnTo>
                <a:close/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Train MLPs?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60142"/>
          </a:xfrm>
        </p:spPr>
        <p:txBody>
          <a:bodyPr/>
          <a:lstStyle/>
          <a:p>
            <a:r>
              <a:rPr lang="en-US" dirty="0" smtClean="0"/>
              <a:t>Need to learn weights for all of the edges</a:t>
            </a:r>
          </a:p>
          <a:p>
            <a:r>
              <a:rPr lang="en-US" dirty="0" smtClean="0"/>
              <a:t>PLA/GD works for 1-layer network</a:t>
            </a:r>
          </a:p>
          <a:p>
            <a:pPr lvl="1"/>
            <a:r>
              <a:rPr lang="en-US" dirty="0" smtClean="0"/>
              <a:t>We will (slightly) modify this for MLP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70198" y="3276600"/>
            <a:ext cx="8166733" cy="2646276"/>
            <a:chOff x="670198" y="3587701"/>
            <a:chExt cx="8166733" cy="2646276"/>
          </a:xfrm>
        </p:grpSpPr>
        <p:grpSp>
          <p:nvGrpSpPr>
            <p:cNvPr id="5" name="Group 4"/>
            <p:cNvGrpSpPr/>
            <p:nvPr/>
          </p:nvGrpSpPr>
          <p:grpSpPr>
            <a:xfrm>
              <a:off x="2308201" y="3587701"/>
              <a:ext cx="587424" cy="587424"/>
              <a:chOff x="5401994" y="3071949"/>
              <a:chExt cx="587424" cy="5874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Curved Connector 6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08201" y="4613197"/>
              <a:ext cx="587424" cy="587424"/>
              <a:chOff x="5401994" y="3071949"/>
              <a:chExt cx="587424" cy="58742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Curved Connector 9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2308201" y="5646553"/>
              <a:ext cx="587424" cy="587424"/>
              <a:chOff x="5401994" y="3071949"/>
              <a:chExt cx="587424" cy="58742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Curved Connector 12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4808840" y="3587701"/>
              <a:ext cx="587424" cy="587424"/>
              <a:chOff x="5401994" y="3071949"/>
              <a:chExt cx="587424" cy="58742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urved Connector 15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08840" y="4613197"/>
              <a:ext cx="587424" cy="587424"/>
              <a:chOff x="5401994" y="3071949"/>
              <a:chExt cx="587424" cy="58742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urved Connector 18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4808840" y="5646553"/>
              <a:ext cx="587424" cy="587424"/>
              <a:chOff x="5401994" y="3071949"/>
              <a:chExt cx="587424" cy="587424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urved Connector 21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084694" y="4613197"/>
              <a:ext cx="587424" cy="587424"/>
              <a:chOff x="5401994" y="3071949"/>
              <a:chExt cx="587424" cy="5874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Curved Connector 24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018" y="3708059"/>
              <a:ext cx="279400" cy="1905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68" y="4411321"/>
              <a:ext cx="266700" cy="1905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88" y="5142358"/>
              <a:ext cx="279400" cy="1905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198" y="5941853"/>
              <a:ext cx="355600" cy="190500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895625" y="3881413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895625" y="3881413"/>
              <a:ext cx="1999241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895625" y="3881413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2895625" y="3881413"/>
              <a:ext cx="1913215" cy="10254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895625" y="4906909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895625" y="4906909"/>
              <a:ext cx="1913215" cy="10333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895625" y="5940265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895625" y="5114595"/>
              <a:ext cx="1999241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895625" y="4089099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6" idx="3"/>
            </p:cNvCxnSpPr>
            <p:nvPr/>
          </p:nvCxnSpPr>
          <p:spPr>
            <a:xfrm>
              <a:off x="1053418" y="3803309"/>
              <a:ext cx="1254783" cy="78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6" idx="3"/>
            </p:cNvCxnSpPr>
            <p:nvPr/>
          </p:nvCxnSpPr>
          <p:spPr>
            <a:xfrm>
              <a:off x="1053418" y="3803309"/>
              <a:ext cx="1340809" cy="895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6" idx="3"/>
            </p:cNvCxnSpPr>
            <p:nvPr/>
          </p:nvCxnSpPr>
          <p:spPr>
            <a:xfrm>
              <a:off x="1053418" y="3803309"/>
              <a:ext cx="1340809" cy="19292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7" idx="3"/>
            </p:cNvCxnSpPr>
            <p:nvPr/>
          </p:nvCxnSpPr>
          <p:spPr>
            <a:xfrm flipV="1">
              <a:off x="1047068" y="3881413"/>
              <a:ext cx="1261133" cy="6251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7" idx="3"/>
            </p:cNvCxnSpPr>
            <p:nvPr/>
          </p:nvCxnSpPr>
          <p:spPr>
            <a:xfrm>
              <a:off x="1047068" y="4506571"/>
              <a:ext cx="1261133" cy="4003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7" idx="3"/>
            </p:cNvCxnSpPr>
            <p:nvPr/>
          </p:nvCxnSpPr>
          <p:spPr>
            <a:xfrm>
              <a:off x="1047068" y="4506571"/>
              <a:ext cx="1261133" cy="14336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8" idx="3"/>
            </p:cNvCxnSpPr>
            <p:nvPr/>
          </p:nvCxnSpPr>
          <p:spPr>
            <a:xfrm flipV="1">
              <a:off x="1028388" y="4089099"/>
              <a:ext cx="1365839" cy="11485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3"/>
            </p:cNvCxnSpPr>
            <p:nvPr/>
          </p:nvCxnSpPr>
          <p:spPr>
            <a:xfrm flipV="1">
              <a:off x="1028388" y="4906909"/>
              <a:ext cx="1279813" cy="3306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9" idx="3"/>
            </p:cNvCxnSpPr>
            <p:nvPr/>
          </p:nvCxnSpPr>
          <p:spPr>
            <a:xfrm flipV="1">
              <a:off x="1025798" y="5940265"/>
              <a:ext cx="1282403" cy="968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9" idx="3"/>
            </p:cNvCxnSpPr>
            <p:nvPr/>
          </p:nvCxnSpPr>
          <p:spPr>
            <a:xfrm flipV="1">
              <a:off x="1025798" y="5114595"/>
              <a:ext cx="1368429" cy="9225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8" idx="3"/>
            </p:cNvCxnSpPr>
            <p:nvPr/>
          </p:nvCxnSpPr>
          <p:spPr>
            <a:xfrm>
              <a:off x="1028388" y="5237608"/>
              <a:ext cx="1279813" cy="7026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9" idx="3"/>
            </p:cNvCxnSpPr>
            <p:nvPr/>
          </p:nvCxnSpPr>
          <p:spPr>
            <a:xfrm flipV="1">
              <a:off x="1025798" y="4089099"/>
              <a:ext cx="1368429" cy="19480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396264" y="5114595"/>
              <a:ext cx="1774456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96264" y="4906909"/>
              <a:ext cx="168843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96264" y="3881413"/>
              <a:ext cx="1774456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672118" y="4906909"/>
              <a:ext cx="302800" cy="39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6031" y="4721225"/>
              <a:ext cx="8509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0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60142"/>
          </a:xfrm>
        </p:spPr>
        <p:txBody>
          <a:bodyPr/>
          <a:lstStyle/>
          <a:p>
            <a:r>
              <a:rPr lang="en-US" dirty="0" smtClean="0"/>
              <a:t>Gradient descent on the whole network</a:t>
            </a:r>
          </a:p>
          <a:p>
            <a:r>
              <a:rPr lang="en-US" dirty="0" smtClean="0"/>
              <a:t>Training will proceed </a:t>
            </a:r>
            <a:r>
              <a:rPr lang="en-US" b="1" i="1" dirty="0" smtClean="0"/>
              <a:t>backwards</a:t>
            </a:r>
          </a:p>
          <a:p>
            <a:pPr lvl="1"/>
            <a:r>
              <a:rPr lang="en-US" dirty="0" smtClean="0"/>
              <a:t>From the last layer to the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70198" y="3276600"/>
            <a:ext cx="8166733" cy="2646276"/>
            <a:chOff x="670198" y="3587701"/>
            <a:chExt cx="8166733" cy="2646276"/>
          </a:xfrm>
        </p:grpSpPr>
        <p:grpSp>
          <p:nvGrpSpPr>
            <p:cNvPr id="5" name="Group 4"/>
            <p:cNvGrpSpPr/>
            <p:nvPr/>
          </p:nvGrpSpPr>
          <p:grpSpPr>
            <a:xfrm>
              <a:off x="2308201" y="3587701"/>
              <a:ext cx="587424" cy="587424"/>
              <a:chOff x="5401994" y="3071949"/>
              <a:chExt cx="587424" cy="5874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Curved Connector 6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08201" y="4613197"/>
              <a:ext cx="587424" cy="587424"/>
              <a:chOff x="5401994" y="3071949"/>
              <a:chExt cx="587424" cy="58742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Curved Connector 9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2308201" y="5646553"/>
              <a:ext cx="587424" cy="587424"/>
              <a:chOff x="5401994" y="3071949"/>
              <a:chExt cx="587424" cy="58742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Curved Connector 12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4808840" y="3587701"/>
              <a:ext cx="587424" cy="587424"/>
              <a:chOff x="5401994" y="3071949"/>
              <a:chExt cx="587424" cy="58742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urved Connector 15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08840" y="4613197"/>
              <a:ext cx="587424" cy="587424"/>
              <a:chOff x="5401994" y="3071949"/>
              <a:chExt cx="587424" cy="58742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Curved Connector 18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4808840" y="5646553"/>
              <a:ext cx="587424" cy="587424"/>
              <a:chOff x="5401994" y="3071949"/>
              <a:chExt cx="587424" cy="587424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urved Connector 21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084694" y="4613197"/>
              <a:ext cx="587424" cy="587424"/>
              <a:chOff x="5401994" y="3071949"/>
              <a:chExt cx="587424" cy="5874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Curved Connector 24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018" y="3708059"/>
              <a:ext cx="279400" cy="1905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368" y="4411321"/>
              <a:ext cx="266700" cy="1905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988" y="5142358"/>
              <a:ext cx="279400" cy="1905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198" y="5941853"/>
              <a:ext cx="355600" cy="190500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895625" y="3881413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895625" y="3881413"/>
              <a:ext cx="1999241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895625" y="3881413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2895625" y="3881413"/>
              <a:ext cx="1913215" cy="10254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895625" y="4906909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895625" y="4906909"/>
              <a:ext cx="1913215" cy="10333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895625" y="5940265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895625" y="5114595"/>
              <a:ext cx="1999241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895625" y="4089099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6" idx="3"/>
            </p:cNvCxnSpPr>
            <p:nvPr/>
          </p:nvCxnSpPr>
          <p:spPr>
            <a:xfrm>
              <a:off x="1053418" y="3803309"/>
              <a:ext cx="1254783" cy="78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6" idx="3"/>
            </p:cNvCxnSpPr>
            <p:nvPr/>
          </p:nvCxnSpPr>
          <p:spPr>
            <a:xfrm>
              <a:off x="1053418" y="3803309"/>
              <a:ext cx="1340809" cy="895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6" idx="3"/>
            </p:cNvCxnSpPr>
            <p:nvPr/>
          </p:nvCxnSpPr>
          <p:spPr>
            <a:xfrm>
              <a:off x="1053418" y="3803309"/>
              <a:ext cx="1340809" cy="19292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7" idx="3"/>
            </p:cNvCxnSpPr>
            <p:nvPr/>
          </p:nvCxnSpPr>
          <p:spPr>
            <a:xfrm flipV="1">
              <a:off x="1047068" y="3881413"/>
              <a:ext cx="1261133" cy="6251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7" idx="3"/>
            </p:cNvCxnSpPr>
            <p:nvPr/>
          </p:nvCxnSpPr>
          <p:spPr>
            <a:xfrm>
              <a:off x="1047068" y="4506571"/>
              <a:ext cx="1261133" cy="4003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7" idx="3"/>
            </p:cNvCxnSpPr>
            <p:nvPr/>
          </p:nvCxnSpPr>
          <p:spPr>
            <a:xfrm>
              <a:off x="1047068" y="4506571"/>
              <a:ext cx="1261133" cy="14336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8" idx="3"/>
            </p:cNvCxnSpPr>
            <p:nvPr/>
          </p:nvCxnSpPr>
          <p:spPr>
            <a:xfrm flipV="1">
              <a:off x="1028388" y="4089099"/>
              <a:ext cx="1365839" cy="11485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3"/>
            </p:cNvCxnSpPr>
            <p:nvPr/>
          </p:nvCxnSpPr>
          <p:spPr>
            <a:xfrm flipV="1">
              <a:off x="1028388" y="4906909"/>
              <a:ext cx="1279813" cy="3306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9" idx="3"/>
            </p:cNvCxnSpPr>
            <p:nvPr/>
          </p:nvCxnSpPr>
          <p:spPr>
            <a:xfrm flipV="1">
              <a:off x="1025798" y="5940265"/>
              <a:ext cx="1282403" cy="968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9" idx="3"/>
            </p:cNvCxnSpPr>
            <p:nvPr/>
          </p:nvCxnSpPr>
          <p:spPr>
            <a:xfrm flipV="1">
              <a:off x="1025798" y="5114595"/>
              <a:ext cx="1368429" cy="9225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8" idx="3"/>
            </p:cNvCxnSpPr>
            <p:nvPr/>
          </p:nvCxnSpPr>
          <p:spPr>
            <a:xfrm>
              <a:off x="1028388" y="5237608"/>
              <a:ext cx="1279813" cy="7026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29" idx="3"/>
            </p:cNvCxnSpPr>
            <p:nvPr/>
          </p:nvCxnSpPr>
          <p:spPr>
            <a:xfrm flipV="1">
              <a:off x="1025798" y="4089099"/>
              <a:ext cx="1368429" cy="19480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396264" y="5114595"/>
              <a:ext cx="1774456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96264" y="4906909"/>
              <a:ext cx="168843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96264" y="3881413"/>
              <a:ext cx="1774456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7672118" y="4906909"/>
              <a:ext cx="302800" cy="39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6031" y="4721225"/>
              <a:ext cx="8509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2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1775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Error </a:t>
            </a:r>
            <a:r>
              <a:rPr lang="en-US" dirty="0" err="1" smtClean="0"/>
              <a:t>backprop</a:t>
            </a:r>
            <a:r>
              <a:rPr lang="en-US" dirty="0" smtClean="0"/>
              <a:t> unravels the multivariate chain rule and solves the gradient for each partial component separately</a:t>
            </a:r>
          </a:p>
          <a:p>
            <a:r>
              <a:rPr lang="en-US" dirty="0" smtClean="0"/>
              <a:t>The target values for each layer come from the next layer</a:t>
            </a:r>
          </a:p>
          <a:p>
            <a:r>
              <a:rPr lang="en-US" dirty="0" smtClean="0"/>
              <a:t>This </a:t>
            </a:r>
            <a:r>
              <a:rPr lang="en-US" b="1" i="1" dirty="0" smtClean="0"/>
              <a:t>feeds the errors back </a:t>
            </a:r>
            <a:r>
              <a:rPr lang="en-US" dirty="0" smtClean="0"/>
              <a:t>along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84335" y="3488731"/>
            <a:ext cx="6263345" cy="2677195"/>
            <a:chOff x="570843" y="3060700"/>
            <a:chExt cx="8166733" cy="3490777"/>
          </a:xfrm>
        </p:grpSpPr>
        <p:grpSp>
          <p:nvGrpSpPr>
            <p:cNvPr id="6" name="Group 4"/>
            <p:cNvGrpSpPr/>
            <p:nvPr/>
          </p:nvGrpSpPr>
          <p:grpSpPr>
            <a:xfrm>
              <a:off x="2208846" y="3905201"/>
              <a:ext cx="587424" cy="587424"/>
              <a:chOff x="5401994" y="3071949"/>
              <a:chExt cx="587424" cy="587424"/>
            </a:xfrm>
          </p:grpSpPr>
          <p:sp>
            <p:nvSpPr>
              <p:cNvPr id="72" name="Oval 5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Curved Connector 6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7"/>
            <p:cNvGrpSpPr/>
            <p:nvPr/>
          </p:nvGrpSpPr>
          <p:grpSpPr>
            <a:xfrm>
              <a:off x="2208846" y="4930697"/>
              <a:ext cx="587424" cy="587424"/>
              <a:chOff x="5401994" y="3071949"/>
              <a:chExt cx="587424" cy="587424"/>
            </a:xfrm>
          </p:grpSpPr>
          <p:sp>
            <p:nvSpPr>
              <p:cNvPr id="70" name="Oval 8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Curved Connector 70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0"/>
            <p:cNvGrpSpPr/>
            <p:nvPr/>
          </p:nvGrpSpPr>
          <p:grpSpPr>
            <a:xfrm>
              <a:off x="2208846" y="5964053"/>
              <a:ext cx="587424" cy="587424"/>
              <a:chOff x="5401994" y="3071949"/>
              <a:chExt cx="587424" cy="587424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Curved Connector 68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3"/>
            <p:cNvGrpSpPr/>
            <p:nvPr/>
          </p:nvGrpSpPr>
          <p:grpSpPr>
            <a:xfrm>
              <a:off x="4709485" y="3905201"/>
              <a:ext cx="587424" cy="587424"/>
              <a:chOff x="5401994" y="3071949"/>
              <a:chExt cx="587424" cy="587424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Curved Connector 66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16"/>
            <p:cNvGrpSpPr/>
            <p:nvPr/>
          </p:nvGrpSpPr>
          <p:grpSpPr>
            <a:xfrm>
              <a:off x="4709485" y="4930697"/>
              <a:ext cx="587424" cy="587424"/>
              <a:chOff x="5401994" y="3071949"/>
              <a:chExt cx="587424" cy="58742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Curved Connector 64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9"/>
            <p:cNvGrpSpPr/>
            <p:nvPr/>
          </p:nvGrpSpPr>
          <p:grpSpPr>
            <a:xfrm>
              <a:off x="4709485" y="5964053"/>
              <a:ext cx="587424" cy="587424"/>
              <a:chOff x="5401994" y="3071949"/>
              <a:chExt cx="587424" cy="58742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Curved Connector 62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22"/>
            <p:cNvGrpSpPr/>
            <p:nvPr/>
          </p:nvGrpSpPr>
          <p:grpSpPr>
            <a:xfrm>
              <a:off x="6985339" y="4930697"/>
              <a:ext cx="587424" cy="587424"/>
              <a:chOff x="5401994" y="3071949"/>
              <a:chExt cx="587424" cy="587424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401994" y="3071949"/>
                <a:ext cx="587424" cy="58742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Curved Connector 60"/>
              <p:cNvCxnSpPr/>
              <p:nvPr/>
            </p:nvCxnSpPr>
            <p:spPr>
              <a:xfrm flipV="1">
                <a:off x="5490894" y="3224349"/>
                <a:ext cx="411480" cy="30175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663" y="4025559"/>
              <a:ext cx="279400" cy="1905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13" y="4728821"/>
              <a:ext cx="266700" cy="1905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633" y="5459858"/>
              <a:ext cx="279400" cy="1905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43" y="6259353"/>
              <a:ext cx="355600" cy="190500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796270" y="4198913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796270" y="4198913"/>
              <a:ext cx="1999241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96270" y="4198913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796270" y="4198913"/>
              <a:ext cx="1913215" cy="10254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796270" y="5224409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796270" y="5224409"/>
              <a:ext cx="1913215" cy="10333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796270" y="6257765"/>
              <a:ext cx="191321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796270" y="5432095"/>
              <a:ext cx="1999241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2796270" y="4406599"/>
              <a:ext cx="1999241" cy="18511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3"/>
            </p:cNvCxnSpPr>
            <p:nvPr/>
          </p:nvCxnSpPr>
          <p:spPr>
            <a:xfrm>
              <a:off x="954063" y="4120809"/>
              <a:ext cx="1254783" cy="78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3" idx="3"/>
            </p:cNvCxnSpPr>
            <p:nvPr/>
          </p:nvCxnSpPr>
          <p:spPr>
            <a:xfrm>
              <a:off x="954063" y="4120809"/>
              <a:ext cx="1340809" cy="895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3"/>
            </p:cNvCxnSpPr>
            <p:nvPr/>
          </p:nvCxnSpPr>
          <p:spPr>
            <a:xfrm>
              <a:off x="954063" y="4120809"/>
              <a:ext cx="1340809" cy="19292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3"/>
            </p:cNvCxnSpPr>
            <p:nvPr/>
          </p:nvCxnSpPr>
          <p:spPr>
            <a:xfrm flipV="1">
              <a:off x="947713" y="4198913"/>
              <a:ext cx="1261133" cy="6251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</p:cNvCxnSpPr>
            <p:nvPr/>
          </p:nvCxnSpPr>
          <p:spPr>
            <a:xfrm>
              <a:off x="947713" y="4824071"/>
              <a:ext cx="1261133" cy="4003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4" idx="3"/>
            </p:cNvCxnSpPr>
            <p:nvPr/>
          </p:nvCxnSpPr>
          <p:spPr>
            <a:xfrm>
              <a:off x="947713" y="4824071"/>
              <a:ext cx="1261133" cy="14336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3"/>
            </p:cNvCxnSpPr>
            <p:nvPr/>
          </p:nvCxnSpPr>
          <p:spPr>
            <a:xfrm flipV="1">
              <a:off x="929033" y="4406599"/>
              <a:ext cx="1365839" cy="11485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" idx="3"/>
            </p:cNvCxnSpPr>
            <p:nvPr/>
          </p:nvCxnSpPr>
          <p:spPr>
            <a:xfrm flipV="1">
              <a:off x="929033" y="5224409"/>
              <a:ext cx="1279813" cy="3306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6" idx="3"/>
            </p:cNvCxnSpPr>
            <p:nvPr/>
          </p:nvCxnSpPr>
          <p:spPr>
            <a:xfrm flipV="1">
              <a:off x="926443" y="6257765"/>
              <a:ext cx="1282403" cy="968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6" idx="3"/>
            </p:cNvCxnSpPr>
            <p:nvPr/>
          </p:nvCxnSpPr>
          <p:spPr>
            <a:xfrm flipV="1">
              <a:off x="926443" y="5432095"/>
              <a:ext cx="1368429" cy="9225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5" idx="3"/>
            </p:cNvCxnSpPr>
            <p:nvPr/>
          </p:nvCxnSpPr>
          <p:spPr>
            <a:xfrm>
              <a:off x="929033" y="5555108"/>
              <a:ext cx="1279813" cy="70265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6" idx="3"/>
            </p:cNvCxnSpPr>
            <p:nvPr/>
          </p:nvCxnSpPr>
          <p:spPr>
            <a:xfrm flipV="1">
              <a:off x="926443" y="4406599"/>
              <a:ext cx="1368429" cy="19480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5296909" y="5432095"/>
              <a:ext cx="1774456" cy="8256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5296909" y="5224409"/>
              <a:ext cx="168843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296909" y="4198913"/>
              <a:ext cx="1774456" cy="8178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572763" y="5224409"/>
              <a:ext cx="302800" cy="39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6676" y="5038725"/>
              <a:ext cx="850900" cy="3810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3038" y="3757613"/>
              <a:ext cx="393700" cy="2286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2025" y="3708400"/>
              <a:ext cx="444500" cy="228600"/>
            </a:xfrm>
            <a:prstGeom prst="rect">
              <a:avLst/>
            </a:prstGeom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05513" y="4195763"/>
              <a:ext cx="419100" cy="190500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6270" y="3060700"/>
              <a:ext cx="241300" cy="2286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9238" y="3098800"/>
              <a:ext cx="266700" cy="1905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4413" y="3159125"/>
              <a:ext cx="215900" cy="190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0778" y="3060700"/>
              <a:ext cx="254000" cy="2286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085" y="3122613"/>
              <a:ext cx="279400" cy="1905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16825" y="3148013"/>
              <a:ext cx="203200" cy="190500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/>
            <p:nvPr/>
          </p:nvCxnSpPr>
          <p:spPr>
            <a:xfrm rot="5400000">
              <a:off x="770851" y="3695687"/>
              <a:ext cx="659744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1757112" y="3678703"/>
              <a:ext cx="659744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2546614" y="3678703"/>
              <a:ext cx="659744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4205037" y="3702277"/>
              <a:ext cx="659744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4970795" y="3782048"/>
              <a:ext cx="866434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>
              <a:off x="6156000" y="4139301"/>
              <a:ext cx="1558451" cy="1588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6853311" y="4227355"/>
              <a:ext cx="1709900" cy="1589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34188" y="3123191"/>
              <a:ext cx="215900" cy="190500"/>
            </a:xfrm>
            <a:prstGeom prst="rect">
              <a:avLst/>
            </a:prstGeom>
          </p:spPr>
        </p:pic>
      </p:grpSp>
      <p:sp>
        <p:nvSpPr>
          <p:cNvPr id="74" name="Left Arrow 73"/>
          <p:cNvSpPr/>
          <p:nvPr/>
        </p:nvSpPr>
        <p:spPr>
          <a:xfrm>
            <a:off x="1508080" y="6165926"/>
            <a:ext cx="5472077" cy="405425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as a Computational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neural network as a large computational </a:t>
            </a:r>
            <a:r>
              <a:rPr lang="en-US" dirty="0" smtClean="0"/>
              <a:t>graph</a:t>
            </a:r>
            <a:endParaRPr lang="en-US" dirty="0" smtClean="0"/>
          </a:p>
        </p:txBody>
      </p:sp>
      <p:sp>
        <p:nvSpPr>
          <p:cNvPr id="85" name="Shape 8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49</a:t>
            </a:fld>
            <a:endParaRPr lang="en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9" y="3442424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3638074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4076924"/>
            <a:ext cx="592800" cy="3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4724024"/>
            <a:ext cx="9336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3" y="4723174"/>
            <a:ext cx="678300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4265649"/>
            <a:ext cx="622500" cy="6225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3" y="4576899"/>
            <a:ext cx="124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7" y="3439387"/>
            <a:ext cx="4459825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61800" y="4265649"/>
            <a:ext cx="622500" cy="6225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8" y="4576899"/>
            <a:ext cx="8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rot="10800000" flipH="1">
            <a:off x="1456000" y="4779699"/>
            <a:ext cx="4798200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5160099"/>
            <a:ext cx="622500" cy="6225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5687696"/>
            <a:ext cx="811200" cy="405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6051400" y="4374099"/>
            <a:ext cx="405600" cy="4056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9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3" y="4576899"/>
            <a:ext cx="81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4374099"/>
            <a:ext cx="327000" cy="26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4221168"/>
            <a:ext cx="1199100" cy="18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(scores)</a:t>
            </a:r>
          </a:p>
        </p:txBody>
      </p:sp>
    </p:spTree>
    <p:extLst>
      <p:ext uri="{BB962C8B-B14F-4D97-AF65-F5344CB8AC3E}">
        <p14:creationId xmlns:p14="http://schemas.microsoft.com/office/powerpoint/2010/main" val="37158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 (ANN)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set of learning techniques</a:t>
            </a:r>
          </a:p>
          <a:p>
            <a:pPr lvl="1"/>
            <a:r>
              <a:rPr lang="en-US" dirty="0" smtClean="0"/>
              <a:t>Popularity ebbs and flows over time</a:t>
            </a:r>
          </a:p>
          <a:p>
            <a:pPr lvl="1"/>
            <a:r>
              <a:rPr lang="en-US" dirty="0" smtClean="0"/>
              <a:t>Currently in a resurgence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Common features of ANNs</a:t>
            </a:r>
          </a:p>
          <a:p>
            <a:pPr lvl="1"/>
            <a:r>
              <a:rPr lang="en-US" dirty="0" smtClean="0"/>
              <a:t>Networks of simple elements</a:t>
            </a:r>
          </a:p>
          <a:p>
            <a:pPr lvl="1"/>
            <a:r>
              <a:rPr lang="en-US" dirty="0" smtClean="0"/>
              <a:t>Inspired (loosely) by brain organization</a:t>
            </a:r>
          </a:p>
          <a:p>
            <a:pPr lvl="1"/>
            <a:r>
              <a:rPr lang="en-US" dirty="0" smtClean="0"/>
              <a:t>Compact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Computational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50</a:t>
            </a:fld>
            <a:endParaRPr lang="en"/>
          </a:p>
        </p:txBody>
      </p:sp>
      <p:sp>
        <p:nvSpPr>
          <p:cNvPr id="111" name="Shape 111"/>
          <p:cNvSpPr txBox="1"/>
          <p:nvPr/>
        </p:nvSpPr>
        <p:spPr>
          <a:xfrm>
            <a:off x="1944939" y="1964567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input</a:t>
            </a:r>
          </a:p>
          <a:p>
            <a:pPr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2036770" y="4734442"/>
            <a:ext cx="2377800" cy="3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089249" y="3353312"/>
            <a:ext cx="4430974" cy="1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401" y="1895035"/>
            <a:ext cx="4467750" cy="44602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Rounded Rectangle 3"/>
          <p:cNvSpPr/>
          <p:nvPr/>
        </p:nvSpPr>
        <p:spPr>
          <a:xfrm>
            <a:off x="251520" y="6459146"/>
            <a:ext cx="2088232" cy="27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454540" y="6459146"/>
            <a:ext cx="3861875" cy="27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Neural Turing Machine</a:t>
            </a:r>
            <a:endParaRPr lang="en-US" dirty="0"/>
          </a:p>
        </p:txBody>
      </p:sp>
      <p:cxnSp>
        <p:nvCxnSpPr>
          <p:cNvPr id="110" name="Shape 110"/>
          <p:cNvCxnSpPr/>
          <p:nvPr/>
        </p:nvCxnSpPr>
        <p:spPr>
          <a:xfrm flipV="1">
            <a:off x="3577789" y="1926512"/>
            <a:ext cx="2434371" cy="32530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10"/>
          <p:cNvCxnSpPr/>
          <p:nvPr/>
        </p:nvCxnSpPr>
        <p:spPr>
          <a:xfrm flipH="1" flipV="1">
            <a:off x="1619441" y="1988426"/>
            <a:ext cx="1080351" cy="23847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 flipV="1">
            <a:off x="3769713" y="1969594"/>
            <a:ext cx="2724520" cy="961174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>
            <a:off x="3726325" y="3066254"/>
            <a:ext cx="2429851" cy="1802906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flipH="1" flipV="1">
            <a:off x="755576" y="2487717"/>
            <a:ext cx="1800200" cy="454664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 flipH="1">
            <a:off x="1043609" y="3057631"/>
            <a:ext cx="1555555" cy="80555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3589633" y="5078479"/>
            <a:ext cx="2278511" cy="118317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" name="Shape 112"/>
          <p:cNvCxnSpPr/>
          <p:nvPr/>
        </p:nvCxnSpPr>
        <p:spPr>
          <a:xfrm flipH="1">
            <a:off x="1259632" y="5125555"/>
            <a:ext cx="1599550" cy="97767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086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8" name="Shape 1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51</a:t>
            </a:fld>
            <a:endParaRPr lang="en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225717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86917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1375000"/>
            <a:ext cx="2442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52</a:t>
            </a:fld>
            <a:endParaRPr lang="en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225717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86917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2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5" name="Shape 19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53</a:t>
            </a:fld>
            <a:endParaRPr lang="en"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225717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86917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3293375"/>
            <a:ext cx="346948" cy="5905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1" y="252057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9004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8" name="Shape 2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54</a:t>
            </a:fld>
            <a:endParaRPr lang="en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86917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7" y="3293375"/>
            <a:ext cx="346948" cy="5905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  <a:endCxn id="234" idx="2"/>
          </p:cNvCxnSpPr>
          <p:nvPr/>
        </p:nvCxnSpPr>
        <p:spPr>
          <a:xfrm rot="10800000" flipH="1">
            <a:off x="8456121" y="252057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09926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1" name="Shape 2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55</a:t>
            </a:fld>
            <a:endParaRPr lang="en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86917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>
            <a:stCxn id="256" idx="0"/>
          </p:cNvCxnSpPr>
          <p:nvPr/>
        </p:nvCxnSpPr>
        <p:spPr>
          <a:xfrm rot="10800000">
            <a:off x="5298021" y="293187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4" y="3301480"/>
            <a:ext cx="46632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5788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56</a:t>
            </a:fld>
            <a:endParaRPr lang="en"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4" y="3301480"/>
            <a:ext cx="46632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>
            <a:stCxn id="279" idx="0"/>
          </p:cNvCxnSpPr>
          <p:nvPr/>
        </p:nvCxnSpPr>
        <p:spPr>
          <a:xfrm rot="10800000">
            <a:off x="5298021" y="293187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3514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6" name="Shape 2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57</a:t>
            </a:fld>
            <a:endParaRPr lang="en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1713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329337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>
            <a:stCxn id="301" idx="0"/>
          </p:cNvCxnSpPr>
          <p:nvPr/>
        </p:nvCxnSpPr>
        <p:spPr>
          <a:xfrm rot="10800000">
            <a:off x="6949821" y="195837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8231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58</a:t>
            </a:fld>
            <a:endParaRPr lang="en"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95837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329337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2053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59</a:t>
            </a:fld>
            <a:endParaRPr lang="en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20720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stCxn id="341" idx="0"/>
            <a:endCxn id="332" idx="3"/>
          </p:cNvCxnSpPr>
          <p:nvPr/>
        </p:nvCxnSpPr>
        <p:spPr>
          <a:xfrm rot="10800000">
            <a:off x="5149675" y="220375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3" y="3293375"/>
            <a:ext cx="457200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552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ANNs (cont’d)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GB" dirty="0" smtClean="0"/>
              <a:t>Highly parallel</a:t>
            </a:r>
          </a:p>
          <a:p>
            <a:pPr lvl="1" eaLnBrk="1" hangingPunct="1"/>
            <a:r>
              <a:rPr lang="en-GB" dirty="0" smtClean="0"/>
              <a:t>Process information much more like the brain than a serial computer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Simple principles </a:t>
            </a:r>
            <a:r>
              <a:rPr lang="en-GB" dirty="0" smtClean="0">
                <a:sym typeface="Wingdings" pitchFamily="2" charset="2"/>
              </a:rPr>
              <a:t> </a:t>
            </a:r>
            <a:r>
              <a:rPr lang="en-GB" dirty="0" smtClean="0"/>
              <a:t>complex behaviours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dirty="0" smtClean="0"/>
              <a:t>Applications</a:t>
            </a:r>
          </a:p>
          <a:p>
            <a:pPr lvl="1" eaLnBrk="1" hangingPunct="1"/>
            <a:r>
              <a:rPr lang="en-GB" dirty="0" smtClean="0"/>
              <a:t>As powerful problem solvers</a:t>
            </a:r>
          </a:p>
          <a:p>
            <a:pPr lvl="1" eaLnBrk="1" hangingPunct="1"/>
            <a:r>
              <a:rPr lang="en-GB" dirty="0" smtClean="0"/>
              <a:t>As biological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60</a:t>
            </a:fld>
            <a:endParaRPr lang="en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4004700"/>
            <a:ext cx="1956900" cy="74718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5542550" y="352777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>
            <a:stCxn id="363" idx="0"/>
            <a:endCxn id="364" idx="3"/>
          </p:cNvCxnSpPr>
          <p:nvPr/>
        </p:nvCxnSpPr>
        <p:spPr>
          <a:xfrm rot="10800000">
            <a:off x="5149675" y="220375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3" y="3293375"/>
            <a:ext cx="457200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3" y="4028637"/>
            <a:ext cx="504456" cy="6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404317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4" name="Shape 3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61</a:t>
            </a:fld>
            <a:endParaRPr lang="en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13132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stCxn id="386" idx="0"/>
            <a:endCxn id="377" idx="3"/>
          </p:cNvCxnSpPr>
          <p:nvPr/>
        </p:nvCxnSpPr>
        <p:spPr>
          <a:xfrm rot="10800000">
            <a:off x="5077050" y="144495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3" y="329325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7843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3355400"/>
            <a:ext cx="4166100" cy="785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100" y="2447825"/>
            <a:ext cx="4166100" cy="7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4" name="Shape 39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62</a:t>
            </a:fld>
            <a:endParaRPr lang="en"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1" y="116587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1" y="1011926"/>
            <a:ext cx="4510701" cy="2056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1638400"/>
            <a:ext cx="3622500" cy="5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2627001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1" y="352087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6" y="345420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8" y="2512701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453560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Want: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447867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>
            <a:stCxn id="405" idx="0"/>
            <a:endCxn id="406" idx="3"/>
          </p:cNvCxnSpPr>
          <p:nvPr/>
        </p:nvCxnSpPr>
        <p:spPr>
          <a:xfrm rot="10800000">
            <a:off x="5077050" y="144495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3" y="329325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4012679"/>
            <a:ext cx="1956900" cy="74718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09" name="Shape 409"/>
          <p:cNvSpPr txBox="1"/>
          <p:nvPr/>
        </p:nvSpPr>
        <p:spPr>
          <a:xfrm>
            <a:off x="5542550" y="3527775"/>
            <a:ext cx="2047800" cy="39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31345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4" name="Shape 4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63</a:t>
            </a:fld>
            <a:endParaRPr lang="en"/>
          </a:p>
        </p:txBody>
      </p:sp>
      <p:sp>
        <p:nvSpPr>
          <p:cNvPr id="415" name="Shape 415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</p:spTree>
    <p:extLst>
      <p:ext uri="{BB962C8B-B14F-4D97-AF65-F5344CB8AC3E}">
        <p14:creationId xmlns:p14="http://schemas.microsoft.com/office/powerpoint/2010/main" val="5699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7" name="Shape 4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64</a:t>
            </a:fld>
            <a:endParaRPr lang="en"/>
          </a:p>
        </p:txBody>
      </p:sp>
      <p:sp>
        <p:nvSpPr>
          <p:cNvPr id="428" name="Shape 428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29" name="Shape 429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0" name="Shape 430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1" name="Shape 431"/>
          <p:cNvCxnSpPr>
            <a:stCxn id="428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5" name="Shape 435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4" y="2147689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7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4" y="335028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8" name="Shape 438"/>
          <p:cNvSpPr txBox="1"/>
          <p:nvPr/>
        </p:nvSpPr>
        <p:spPr>
          <a:xfrm>
            <a:off x="3945275" y="175092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“local gradient”</a:t>
            </a:r>
          </a:p>
        </p:txBody>
      </p:sp>
    </p:spTree>
    <p:extLst>
      <p:ext uri="{BB962C8B-B14F-4D97-AF65-F5344CB8AC3E}">
        <p14:creationId xmlns:p14="http://schemas.microsoft.com/office/powerpoint/2010/main" val="42027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3" name="Shape 4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65</a:t>
            </a:fld>
            <a:endParaRPr lang="en"/>
          </a:p>
        </p:txBody>
      </p:sp>
      <p:sp>
        <p:nvSpPr>
          <p:cNvPr id="444" name="Shape 444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45" name="Shape 445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44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1" name="Shape 451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4" y="2147689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4" y="335028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4" name="Shape 454"/>
          <p:cNvSpPr txBox="1"/>
          <p:nvPr/>
        </p:nvSpPr>
        <p:spPr>
          <a:xfrm>
            <a:off x="3945275" y="175092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6471113" y="3290875"/>
            <a:ext cx="2226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56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8" y="3412439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7" name="Shape 457"/>
          <p:cNvSpPr txBox="1"/>
          <p:nvPr/>
        </p:nvSpPr>
        <p:spPr>
          <a:xfrm>
            <a:off x="6712600" y="440182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9829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Shape 4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66</a:t>
            </a:fld>
            <a:endParaRPr lang="en"/>
          </a:p>
        </p:txBody>
      </p:sp>
      <p:sp>
        <p:nvSpPr>
          <p:cNvPr id="463" name="Shape 463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64" name="Shape 464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5" name="Shape 465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6" name="Shape 466"/>
          <p:cNvCxnSpPr>
            <a:stCxn id="463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70" name="Shape 470"/>
          <p:cNvCxnSpPr/>
          <p:nvPr/>
        </p:nvCxnSpPr>
        <p:spPr>
          <a:xfrm rot="10800000">
            <a:off x="6471113" y="3290875"/>
            <a:ext cx="2226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3412439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4" y="2147689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4" y="335028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5" name="Shape 475"/>
          <p:cNvSpPr txBox="1"/>
          <p:nvPr/>
        </p:nvSpPr>
        <p:spPr>
          <a:xfrm>
            <a:off x="6712600" y="440182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945275" y="175092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98391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 rot="1570464">
            <a:off x="895172" y="1696291"/>
            <a:ext cx="590336" cy="63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948800" y="1465775"/>
            <a:ext cx="2147100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1134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4" name="Shape 48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67</a:t>
            </a:fld>
            <a:endParaRPr lang="en"/>
          </a:p>
        </p:txBody>
      </p:sp>
      <p:sp>
        <p:nvSpPr>
          <p:cNvPr id="485" name="Shape 485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>
            <a:stCxn id="485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92" name="Shape 492"/>
          <p:cNvCxnSpPr/>
          <p:nvPr/>
        </p:nvCxnSpPr>
        <p:spPr>
          <a:xfrm rot="10800000">
            <a:off x="6471113" y="3290875"/>
            <a:ext cx="2226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3412439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4" y="2147689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6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4" y="335028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7" name="Shape 497"/>
          <p:cNvSpPr txBox="1"/>
          <p:nvPr/>
        </p:nvSpPr>
        <p:spPr>
          <a:xfrm>
            <a:off x="6712600" y="440182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945275" y="175092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98391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1570464">
            <a:off x="895172" y="1696291"/>
            <a:ext cx="590336" cy="63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6" y="4349550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-1146435">
            <a:off x="1284217" y="4607463"/>
            <a:ext cx="590217" cy="63822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503" name="Shape 503"/>
          <p:cNvCxnSpPr/>
          <p:nvPr/>
        </p:nvCxnSpPr>
        <p:spPr>
          <a:xfrm rot="10800000">
            <a:off x="948800" y="1465775"/>
            <a:ext cx="2147100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4" name="Shape 504"/>
          <p:cNvCxnSpPr/>
          <p:nvPr/>
        </p:nvCxnSpPr>
        <p:spPr>
          <a:xfrm flipH="1">
            <a:off x="773875" y="3962350"/>
            <a:ext cx="2386200" cy="78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079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9" name="Shape 50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68</a:t>
            </a:fld>
            <a:endParaRPr lang="en"/>
          </a:p>
        </p:txBody>
      </p:sp>
      <p:sp>
        <p:nvSpPr>
          <p:cNvPr id="510" name="Shape 510"/>
          <p:cNvSpPr/>
          <p:nvPr/>
        </p:nvSpPr>
        <p:spPr>
          <a:xfrm>
            <a:off x="2976200" y="13520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833425"/>
            <a:ext cx="2409900" cy="813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1328025"/>
            <a:ext cx="2194200" cy="93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900" y="309935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4" y="10903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4" y="391827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9" y="261595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3" y="3290875"/>
            <a:ext cx="2226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76950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8" y="3412439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4" y="2147689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4" y="335028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40182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750925"/>
            <a:ext cx="2114400" cy="5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98391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570464">
            <a:off x="895172" y="1696291"/>
            <a:ext cx="590336" cy="638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6" y="4349550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7" y="4607463"/>
            <a:ext cx="590217" cy="63822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465775"/>
            <a:ext cx="2147100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5" y="3962350"/>
            <a:ext cx="2386200" cy="780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42520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483550"/>
            <a:ext cx="3494700" cy="3494700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88752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6" name="Shape 5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69</a:t>
            </a:fld>
            <a:endParaRPr lang="en"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9214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78810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76086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Signals arrive on </a:t>
            </a:r>
            <a:r>
              <a:rPr lang="en-US" b="1" dirty="0" smtClean="0"/>
              <a:t>synapses</a:t>
            </a:r>
            <a:r>
              <a:rPr lang="en-US" dirty="0" smtClean="0"/>
              <a:t> and enters cell through </a:t>
            </a:r>
            <a:r>
              <a:rPr lang="en-US" b="1" dirty="0" smtClean="0"/>
              <a:t>dendrites</a:t>
            </a:r>
          </a:p>
          <a:p>
            <a:pPr lvl="1"/>
            <a:r>
              <a:rPr lang="en-US" dirty="0" smtClean="0"/>
              <a:t>(Relatively slow) electro-chemical process</a:t>
            </a:r>
          </a:p>
          <a:p>
            <a:r>
              <a:rPr lang="en-US" dirty="0" smtClean="0"/>
              <a:t>Raises electrical potential of cell body</a:t>
            </a:r>
          </a:p>
          <a:p>
            <a:pPr lvl="1"/>
            <a:r>
              <a:rPr lang="en-US" dirty="0"/>
              <a:t>If potential is high enough, the cell </a:t>
            </a:r>
            <a:r>
              <a:rPr lang="en-US" b="1" i="1" dirty="0" smtClean="0"/>
              <a:t>fires</a:t>
            </a:r>
            <a:r>
              <a:rPr lang="en-US" i="1" dirty="0" smtClean="0"/>
              <a:t> p</a:t>
            </a:r>
            <a:r>
              <a:rPr lang="en-US" dirty="0" smtClean="0"/>
              <a:t>ulse along </a:t>
            </a:r>
            <a:r>
              <a:rPr lang="en-US" b="1" dirty="0" smtClean="0"/>
              <a:t>axon</a:t>
            </a:r>
          </a:p>
          <a:p>
            <a:r>
              <a:rPr lang="en-US" dirty="0" smtClean="0"/>
              <a:t>Process continues at synapse of another neuron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1340768"/>
            <a:ext cx="6552728" cy="2088232"/>
            <a:chOff x="1259632" y="1124744"/>
            <a:chExt cx="7092280" cy="2551807"/>
          </a:xfrm>
        </p:grpSpPr>
        <p:pic>
          <p:nvPicPr>
            <p:cNvPr id="6" name="Picture 5" descr="bio synapse"/>
            <p:cNvPicPr>
              <a:picLocks noChangeAspect="1" noChangeArrowheads="1"/>
            </p:cNvPicPr>
            <p:nvPr/>
          </p:nvPicPr>
          <p:blipFill>
            <a:blip r:embed="rId3" cstate="print"/>
            <a:srcRect r="243"/>
            <a:stretch>
              <a:fillRect/>
            </a:stretch>
          </p:blipFill>
          <p:spPr bwMode="auto">
            <a:xfrm>
              <a:off x="3779912" y="1412776"/>
              <a:ext cx="4572000" cy="2263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 descr="bio neurone"/>
            <p:cNvPicPr>
              <a:picLocks noChangeAspect="1" noChangeArrowheads="1"/>
            </p:cNvPicPr>
            <p:nvPr/>
          </p:nvPicPr>
          <p:blipFill>
            <a:blip r:embed="rId4" cstate="print"/>
            <a:srcRect r="10007"/>
            <a:stretch>
              <a:fillRect/>
            </a:stretch>
          </p:blipFill>
          <p:spPr bwMode="auto">
            <a:xfrm>
              <a:off x="1259632" y="1124744"/>
              <a:ext cx="4104456" cy="234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7" name="Shape 5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70</a:t>
            </a:fld>
            <a:endParaRPr lang="en"/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7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0" name="Shape 5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71</a:t>
            </a:fld>
            <a:endParaRPr lang="en"/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91377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4054525"/>
            <a:ext cx="4222200" cy="65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03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5" name="Shape 60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72</a:t>
            </a:fld>
            <a:endParaRPr lang="en"/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91377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756875" y="4054525"/>
            <a:ext cx="4222200" cy="65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2430719"/>
            <a:ext cx="1776954" cy="33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4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0" name="Shape 6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73</a:t>
            </a:fld>
            <a:endParaRPr lang="en"/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4675550"/>
            <a:ext cx="4222200" cy="5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9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4" name="Shape 6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74</a:t>
            </a:fld>
            <a:endParaRPr lang="en"/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4675550"/>
            <a:ext cx="4222200" cy="5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251382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6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8" name="Shape 6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75</a:t>
            </a:fld>
            <a:endParaRPr lang="en"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4135150"/>
            <a:ext cx="4031700" cy="54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33156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77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1" name="Shape 7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76</a:t>
            </a:fld>
            <a:endParaRPr lang="en"/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4135150"/>
            <a:ext cx="4031700" cy="54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9" y="2430728"/>
            <a:ext cx="2526750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35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4" name="Shape 7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77</a:t>
            </a:fld>
            <a:endParaRPr lang="en"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4650086"/>
            <a:ext cx="3994200" cy="60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331567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6" name="Shape 7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78</a:t>
            </a:fld>
            <a:endParaRPr lang="en"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90495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4650086"/>
            <a:ext cx="3994200" cy="60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2442000"/>
            <a:ext cx="2455200" cy="29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238785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" name="Shape 7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79</a:t>
            </a:fld>
            <a:endParaRPr lang="en"/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242832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360222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9444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26978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Neural Network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Single neuron</a:t>
            </a:r>
          </a:p>
          <a:p>
            <a:pPr lvl="1"/>
            <a:r>
              <a:rPr lang="en-US" dirty="0" smtClean="0"/>
              <a:t>Relatively simple</a:t>
            </a:r>
          </a:p>
          <a:p>
            <a:endParaRPr lang="en-US" dirty="0" smtClean="0"/>
          </a:p>
          <a:p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Many neurons</a:t>
            </a:r>
          </a:p>
          <a:p>
            <a:pPr lvl="1"/>
            <a:r>
              <a:rPr lang="en-US" dirty="0" smtClean="0"/>
              <a:t>Complex connectivity</a:t>
            </a:r>
          </a:p>
          <a:p>
            <a:pPr lvl="1"/>
            <a:r>
              <a:rPr lang="en-US" dirty="0" smtClean="0"/>
              <a:t>Basis for everything we do</a:t>
            </a:r>
            <a:r>
              <a:rPr lang="en-US" smtClean="0"/>
              <a:t>, remember, etc.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http://annmaryliu.files.wordpress.com/2012/05/neuron-network_inver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262886"/>
            <a:ext cx="4038600" cy="32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30E7D-6611-4466-B05A-93E8791292D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9" name="Shape 78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80</a:t>
            </a:fld>
            <a:endParaRPr lang="en"/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242832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700" y="1965875"/>
            <a:ext cx="3504600" cy="75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[local gradient] x [its gradient]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[1] x [0.2] = 0.2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[1] x [0.2] = 0.2  (both inputs!)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360222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3174250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220083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1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" name="Shape 80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81</a:t>
            </a:fld>
            <a:endParaRPr lang="en"/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1581000"/>
            <a:ext cx="1483800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9360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243072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9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5" name="Shape 8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82</a:t>
            </a:fld>
            <a:endParaRPr lang="en"/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922276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975225"/>
            <a:ext cx="3086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Another example: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6" y="1715676"/>
            <a:ext cx="6587701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6" y="4164276"/>
            <a:ext cx="4257107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4164275"/>
            <a:ext cx="3994276" cy="996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420240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1581000"/>
            <a:ext cx="1483800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4594800" y="1880850"/>
            <a:ext cx="3504600" cy="75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[local gradient] x [its gradient]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x0: [2] x [0.2] = 0.4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343490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925375"/>
            <a:ext cx="319800" cy="1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6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0" name="Shape 8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83</a:t>
            </a:fld>
            <a:endParaRPr lang="en"/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1160576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1208201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43" name="Shape 843"/>
          <p:cNvSpPr txBox="1"/>
          <p:nvPr/>
        </p:nvSpPr>
        <p:spPr>
          <a:xfrm>
            <a:off x="7008050" y="1378000"/>
            <a:ext cx="20742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2055276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3235250"/>
            <a:ext cx="5760150" cy="2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4316050" y="3964500"/>
            <a:ext cx="2648100" cy="11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5025050" y="3923850"/>
            <a:ext cx="1699500" cy="26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</a:p>
        </p:txBody>
      </p:sp>
    </p:spTree>
    <p:extLst>
      <p:ext uri="{BB962C8B-B14F-4D97-AF65-F5344CB8AC3E}">
        <p14:creationId xmlns:p14="http://schemas.microsoft.com/office/powerpoint/2010/main" val="21528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2" name="Shape 8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84</a:t>
            </a:fld>
            <a:endParaRPr lang="en"/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1160576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1208201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1378000"/>
            <a:ext cx="20742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2055276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3235250"/>
            <a:ext cx="5760150" cy="2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16050" y="3964500"/>
            <a:ext cx="2648100" cy="931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025050" y="3923850"/>
            <a:ext cx="1699500" cy="26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16050" y="4914175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>
            <a:stCxn id="860" idx="1"/>
          </p:cNvCxnSpPr>
          <p:nvPr/>
        </p:nvCxnSpPr>
        <p:spPr>
          <a:xfrm rot="10800000">
            <a:off x="4202350" y="4853275"/>
            <a:ext cx="113700" cy="25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6993829" y="4369808"/>
            <a:ext cx="386700" cy="220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25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7" name="Shape 8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85</a:t>
            </a:fld>
            <a:endParaRPr lang="en"/>
          </a:p>
        </p:txBody>
      </p:sp>
      <p:sp>
        <p:nvSpPr>
          <p:cNvPr id="868" name="Shape 868"/>
          <p:cNvSpPr txBox="1"/>
          <p:nvPr/>
        </p:nvSpPr>
        <p:spPr>
          <a:xfrm>
            <a:off x="2806775" y="110437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Patterns in backward flow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90992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-32050" y="1909925"/>
            <a:ext cx="3557100" cy="74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/>
              <a:t>add</a:t>
            </a:r>
            <a:r>
              <a:rPr lang="en"/>
              <a:t> gate: gradient distributor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max</a:t>
            </a:r>
            <a:r>
              <a:rPr lang="en"/>
              <a:t> gate: gradient router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mul</a:t>
            </a:r>
            <a:r>
              <a:rPr lang="en"/>
              <a:t> gate: gradient… “switcher”?</a:t>
            </a:r>
          </a:p>
        </p:txBody>
      </p:sp>
    </p:spTree>
    <p:extLst>
      <p:ext uri="{BB962C8B-B14F-4D97-AF65-F5344CB8AC3E}">
        <p14:creationId xmlns:p14="http://schemas.microsoft.com/office/powerpoint/2010/main" val="1885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5" name="Shape 8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86</a:t>
            </a:fld>
            <a:endParaRPr lang="en"/>
          </a:p>
        </p:txBody>
      </p:sp>
      <p:sp>
        <p:nvSpPr>
          <p:cNvPr id="876" name="Shape 876"/>
          <p:cNvSpPr txBox="1"/>
          <p:nvPr/>
        </p:nvSpPr>
        <p:spPr>
          <a:xfrm>
            <a:off x="219300" y="920625"/>
            <a:ext cx="6941700" cy="55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683950"/>
            <a:ext cx="863100" cy="8631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2133275"/>
            <a:ext cx="1577400" cy="8334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705450"/>
            <a:ext cx="863100" cy="863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7" y="3420652"/>
            <a:ext cx="1703700" cy="840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874125"/>
            <a:ext cx="863100" cy="8631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2319300"/>
            <a:ext cx="1458300" cy="75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3301523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1448875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2304500"/>
            <a:ext cx="1063800" cy="4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3450300"/>
            <a:ext cx="1182900" cy="6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7" y="4610827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3115500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903555"/>
            <a:ext cx="394500" cy="40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213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dirty="0" smtClean="0"/>
              <a:t>Modern neural </a:t>
            </a:r>
            <a:r>
              <a:rPr lang="en-US" dirty="0"/>
              <a:t>nets </a:t>
            </a:r>
            <a:r>
              <a:rPr lang="en-US" dirty="0" smtClean="0"/>
              <a:t>are </a:t>
            </a:r>
            <a:r>
              <a:rPr lang="en-US" dirty="0"/>
              <a:t>very </a:t>
            </a:r>
            <a:r>
              <a:rPr lang="en-US" dirty="0" smtClean="0"/>
              <a:t>large</a:t>
            </a:r>
          </a:p>
          <a:p>
            <a:pPr marL="857250" lvl="1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dirty="0" smtClean="0"/>
              <a:t>No </a:t>
            </a:r>
            <a:r>
              <a:rPr lang="en-US" dirty="0"/>
              <a:t>hope of writing down gradient formula by hand for all parameters</a:t>
            </a:r>
          </a:p>
          <a:p>
            <a:pPr marL="457200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b="1" dirty="0" smtClean="0"/>
              <a:t>Backpropagation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recursive application of the chain rule along a computational graph to compute the gradients of all inputs/parameters/intermediates</a:t>
            </a:r>
          </a:p>
          <a:p>
            <a:pPr marL="457200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dirty="0" smtClean="0"/>
              <a:t>Should maintain </a:t>
            </a:r>
            <a:r>
              <a:rPr lang="en-US" dirty="0"/>
              <a:t>a graph structure, where the nodes </a:t>
            </a:r>
            <a:r>
              <a:rPr lang="en-US" dirty="0" smtClean="0"/>
              <a:t>implement </a:t>
            </a:r>
            <a:r>
              <a:rPr lang="en-US" b="1" dirty="0"/>
              <a:t>forward</a:t>
            </a:r>
            <a:r>
              <a:rPr lang="en-US" dirty="0"/>
              <a:t>() </a:t>
            </a:r>
            <a:r>
              <a:rPr lang="en-US" dirty="0" smtClean="0"/>
              <a:t>and </a:t>
            </a:r>
            <a:r>
              <a:rPr lang="en-US" b="1" dirty="0"/>
              <a:t>backward</a:t>
            </a:r>
            <a:r>
              <a:rPr lang="en-US" dirty="0"/>
              <a:t>() </a:t>
            </a:r>
          </a:p>
          <a:p>
            <a:pPr marL="857250" lvl="1">
              <a:lnSpc>
                <a:spcPct val="120000"/>
              </a:lnSpc>
              <a:spcBef>
                <a:spcPts val="0"/>
              </a:spcBef>
              <a:buSzPct val="100000"/>
              <a:buChar char="-"/>
            </a:pPr>
            <a:r>
              <a:rPr lang="en-US" b="1" dirty="0"/>
              <a:t>forward</a:t>
            </a:r>
            <a:r>
              <a:rPr lang="en-US" dirty="0"/>
              <a:t>: compute result of an operation and save any intermediates needed for gradient computation in memory</a:t>
            </a:r>
          </a:p>
          <a:p>
            <a:pPr marL="857250" lvl="1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-US" b="1" dirty="0">
                <a:solidFill>
                  <a:schemeClr val="dk1"/>
                </a:solidFill>
              </a:rPr>
              <a:t>backward</a:t>
            </a:r>
            <a:r>
              <a:rPr lang="en-US" dirty="0">
                <a:solidFill>
                  <a:schemeClr val="dk1"/>
                </a:solidFill>
              </a:rPr>
              <a:t>: apply the chain rule to compute the gradient of the loss function with respect to the </a:t>
            </a:r>
            <a:r>
              <a:rPr lang="en-US" dirty="0" smtClean="0">
                <a:solidFill>
                  <a:schemeClr val="dk1"/>
                </a:solidFill>
              </a:rPr>
              <a:t>inputs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134" name="Shape 11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999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0" name="Shape 12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pPr>
                <a:spcBef>
                  <a:spcPts val="0"/>
                </a:spcBef>
                <a:buNone/>
              </a:pPr>
              <a:t>88</a:t>
            </a:fld>
            <a:endParaRPr lang="en"/>
          </a:p>
        </p:txBody>
      </p:sp>
      <p:pic>
        <p:nvPicPr>
          <p:cNvPr id="1221" name="Shape 1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4" y="1589450"/>
            <a:ext cx="9096375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120875" y="973825"/>
            <a:ext cx="8589300" cy="2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/>
              <a:t>Full implementation of training a 2-layer Neural Network needs ~11 lines: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70625" y="5087925"/>
            <a:ext cx="79068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from @iamtrask, http://iamtrask.github.io/2015/07/12/basic-python-network/</a:t>
            </a:r>
          </a:p>
        </p:txBody>
      </p:sp>
    </p:spTree>
    <p:extLst>
      <p:ext uri="{BB962C8B-B14F-4D97-AF65-F5344CB8AC3E}">
        <p14:creationId xmlns:p14="http://schemas.microsoft.com/office/powerpoint/2010/main" val="8982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ym typeface="cmsy10" pitchFamily="34" charset="0"/>
              </a:rPr>
              <a:t>How does this work in practice?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dirty="0" smtClean="0">
                <a:sym typeface="cmsy10" pitchFamily="34" charset="0"/>
              </a:rPr>
              <a:t>Initialize all weights to small, non-zero values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dirty="0" smtClean="0">
                <a:sym typeface="cmsy10" pitchFamily="34" charset="0"/>
              </a:rPr>
              <a:t>Choose a training point (or mini-batch) and </a:t>
            </a:r>
            <a:r>
              <a:rPr lang="en-US" b="1" dirty="0" smtClean="0">
                <a:sym typeface="cmsy10" pitchFamily="34" charset="0"/>
              </a:rPr>
              <a:t>clamp</a:t>
            </a:r>
            <a:r>
              <a:rPr lang="en-US" dirty="0" smtClean="0">
                <a:sym typeface="cmsy10" pitchFamily="34" charset="0"/>
              </a:rPr>
              <a:t> to input layer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dirty="0" smtClean="0">
                <a:sym typeface="cmsy10" pitchFamily="34" charset="0"/>
              </a:rPr>
              <a:t>Propagate signal </a:t>
            </a:r>
            <a:r>
              <a:rPr lang="en-US" b="1" dirty="0" smtClean="0">
                <a:sym typeface="cmsy10" pitchFamily="34" charset="0"/>
              </a:rPr>
              <a:t>forward</a:t>
            </a:r>
            <a:r>
              <a:rPr lang="en-US" dirty="0" smtClean="0">
                <a:sym typeface="cmsy10" pitchFamily="34" charset="0"/>
              </a:rPr>
              <a:t> thru network until output is generated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dirty="0">
                <a:sym typeface="cmsy10" pitchFamily="34" charset="0"/>
              </a:rPr>
              <a:t>Calculate deltas for output layer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endParaRPr lang="en-US" dirty="0" smtClean="0">
              <a:sym typeface="cmsy1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McCulloch-Pitts (1943) proposed a computational model</a:t>
            </a:r>
          </a:p>
          <a:p>
            <a:pPr lvl="1"/>
            <a:r>
              <a:rPr lang="en-US" dirty="0" smtClean="0"/>
              <a:t>Later extended to </a:t>
            </a:r>
            <a:r>
              <a:rPr lang="en-US" b="1" dirty="0" smtClean="0"/>
              <a:t>perceptron</a:t>
            </a:r>
          </a:p>
          <a:p>
            <a:r>
              <a:rPr lang="en-US" dirty="0" smtClean="0"/>
              <a:t>Output depends on:</a:t>
            </a:r>
          </a:p>
          <a:p>
            <a:pPr lvl="1"/>
            <a:r>
              <a:rPr lang="en-US" dirty="0" smtClean="0"/>
              <a:t>Inputs {0,1}</a:t>
            </a:r>
          </a:p>
          <a:p>
            <a:pPr lvl="1"/>
            <a:r>
              <a:rPr lang="en-US" dirty="0" smtClean="0"/>
              <a:t>Weights</a:t>
            </a:r>
          </a:p>
          <a:p>
            <a:pPr lvl="1"/>
            <a:r>
              <a:rPr lang="en-US" dirty="0" smtClean="0"/>
              <a:t>Threshold (activation)</a:t>
            </a:r>
          </a:p>
          <a:p>
            <a:r>
              <a:rPr lang="en-US" dirty="0" smtClean="0"/>
              <a:t>Binary output</a:t>
            </a:r>
          </a:p>
          <a:p>
            <a:pPr lvl="1"/>
            <a:r>
              <a:rPr lang="en-US" dirty="0" smtClean="0"/>
              <a:t>If (weighted sum of inputs) is greater than threshold</a:t>
            </a:r>
            <a:endParaRPr lang="en-US" i="1" dirty="0" smtClean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520347"/>
            <a:ext cx="4038600" cy="2685669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5F692A-E5A1-4995-9486-923BDC2726A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 err="1" smtClean="0">
                <a:sym typeface="cmsy10" pitchFamily="34" charset="0"/>
              </a:rPr>
              <a:t>Backprop</a:t>
            </a:r>
            <a:r>
              <a:rPr lang="en-US" dirty="0" smtClean="0">
                <a:sym typeface="cmsy10" pitchFamily="34" charset="0"/>
              </a:rPr>
              <a:t>. in practice (cont’d)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+mj-lt"/>
              <a:buAutoNum type="arabicPeriod" startAt="5"/>
            </a:pPr>
            <a:r>
              <a:rPr lang="en-US" dirty="0" smtClean="0">
                <a:sym typeface="cmsy10" pitchFamily="34" charset="0"/>
              </a:rPr>
              <a:t>Calculate deltas for previous layers by propagating errors backwards</a:t>
            </a:r>
            <a:r>
              <a:rPr lang="en-US" dirty="0">
                <a:sym typeface="cmsy10" pitchFamily="34" charset="0"/>
              </a:rPr>
              <a:t> </a:t>
            </a:r>
            <a:r>
              <a:rPr lang="en-US" dirty="0" smtClean="0">
                <a:sym typeface="cmsy10" pitchFamily="34" charset="0"/>
              </a:rPr>
              <a:t>until a delta is calculated for every unit</a:t>
            </a:r>
          </a:p>
          <a:p>
            <a:pPr marL="609600" indent="-609600">
              <a:buFont typeface="Wingdings" pitchFamily="2" charset="2"/>
              <a:buAutoNum type="arabicPeriod" startAt="6"/>
            </a:pPr>
            <a:r>
              <a:rPr lang="en-US" dirty="0">
                <a:sym typeface="cmsy10" pitchFamily="34" charset="0"/>
              </a:rPr>
              <a:t>Calculate weight updates for every weight</a:t>
            </a:r>
          </a:p>
          <a:p>
            <a:pPr marL="609600" indent="-609600">
              <a:buFont typeface="Wingdings" pitchFamily="2" charset="2"/>
              <a:buAutoNum type="arabicPeriod" startAt="6"/>
            </a:pPr>
            <a:r>
              <a:rPr lang="en-US" dirty="0">
                <a:sym typeface="cmsy10" pitchFamily="34" charset="0"/>
              </a:rPr>
              <a:t>Update weights (using some update strategy)</a:t>
            </a:r>
          </a:p>
          <a:p>
            <a:pPr marL="609600" indent="-609600">
              <a:buFont typeface="Wingdings" pitchFamily="2" charset="2"/>
              <a:buAutoNum type="arabicPeriod" startAt="6"/>
            </a:pPr>
            <a:r>
              <a:rPr lang="en-US" dirty="0" err="1">
                <a:sym typeface="cmsy10" pitchFamily="34" charset="0"/>
              </a:rPr>
              <a:t>Goto</a:t>
            </a:r>
            <a:r>
              <a:rPr lang="en-US" dirty="0">
                <a:sym typeface="cmsy10" pitchFamily="34" charset="0"/>
              </a:rPr>
              <a:t> step 2</a:t>
            </a:r>
          </a:p>
          <a:p>
            <a:pPr marL="609600" indent="-609600" eaLnBrk="1" hangingPunct="1">
              <a:buFont typeface="+mj-lt"/>
              <a:buAutoNum type="arabicPeriod" startAt="5"/>
            </a:pPr>
            <a:endParaRPr lang="en-US" dirty="0" smtClean="0">
              <a:sym typeface="cmsy1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>
                <a:sym typeface="cmsy10" pitchFamily="34" charset="0"/>
              </a:rPr>
              <a:t>Notes on Backpropagation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dirty="0" smtClean="0">
                <a:sym typeface="cmsy10" pitchFamily="34" charset="0"/>
              </a:rPr>
              <a:t>Learning is incremental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ym typeface="cmsy10" pitchFamily="34" charset="0"/>
              </a:rPr>
              <a:t>Training examples will </a:t>
            </a:r>
            <a:r>
              <a:rPr lang="en-US" dirty="0">
                <a:sym typeface="cmsy10" pitchFamily="34" charset="0"/>
              </a:rPr>
              <a:t>be presented multiple times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sym typeface="cmsy10" pitchFamily="34" charset="0"/>
              </a:rPr>
              <a:t>Especially with </a:t>
            </a:r>
            <a:r>
              <a:rPr lang="en-US" dirty="0" smtClean="0">
                <a:sym typeface="cmsy10" pitchFamily="34" charset="0"/>
              </a:rPr>
              <a:t>small learning rates</a:t>
            </a:r>
            <a:endParaRPr lang="en-US" dirty="0">
              <a:latin typeface="cmmi10"/>
              <a:sym typeface="CMMI10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This is very basic </a:t>
            </a:r>
            <a:r>
              <a:rPr lang="en-US" dirty="0" err="1">
                <a:sym typeface="CMMI10" pitchFamily="34" charset="0"/>
              </a:rPr>
              <a:t>backprop</a:t>
            </a:r>
            <a:r>
              <a:rPr lang="en-US" dirty="0">
                <a:sym typeface="CMMI10" pitchFamily="34" charset="0"/>
              </a:rPr>
              <a:t>.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Other error functions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Momentum</a:t>
            </a:r>
          </a:p>
          <a:p>
            <a:pPr lvl="1" eaLnBrk="1" hangingPunct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Different learning </a:t>
            </a:r>
            <a:r>
              <a:rPr lang="en-US" dirty="0" smtClean="0">
                <a:sym typeface="CMMI10" pitchFamily="34" charset="0"/>
              </a:rPr>
              <a:t>rules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ym typeface="CMMI10" pitchFamily="34" charset="0"/>
              </a:rPr>
              <a:t>Backprop</a:t>
            </a:r>
            <a:r>
              <a:rPr lang="en-US" dirty="0">
                <a:sym typeface="CMMI10" pitchFamily="34" charset="0"/>
              </a:rPr>
              <a:t>. will only find local minima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ym typeface="CMMI10" pitchFamily="34" charset="0"/>
              </a:rPr>
              <a:t>In </a:t>
            </a:r>
            <a:r>
              <a:rPr lang="en-US" dirty="0">
                <a:sym typeface="CMMI10" pitchFamily="34" charset="0"/>
              </a:rPr>
              <a:t>practice, it works better with: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inputs in the range [-1, +1]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ym typeface="CMMI10" pitchFamily="34" charset="0"/>
              </a:rPr>
              <a:t>small </a:t>
            </a:r>
            <a:r>
              <a:rPr lang="en-US" dirty="0" smtClean="0">
                <a:sym typeface="CMMI10" pitchFamily="34" charset="0"/>
              </a:rPr>
              <a:t>weights</a:t>
            </a:r>
            <a:endParaRPr lang="en-US" dirty="0">
              <a:sym typeface="CMMI1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357187"/>
            <a:ext cx="2646" cy="1"/>
          </a:xfrm>
          <a:custGeom>
            <a:avLst/>
            <a:gdLst/>
            <a:ahLst/>
            <a:cxnLst/>
            <a:rect l="0" t="0" r="0" b="0"/>
            <a:pathLst>
              <a:path w="2646" h="1">
                <a:moveTo>
                  <a:pt x="0" y="0"/>
                </a:moveTo>
                <a:lnTo>
                  <a:pt x="2645" y="0"/>
                </a:lnTo>
                <a:close/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cmsy10" pitchFamily="34" charset="0"/>
              </a:rPr>
              <a:t>Why Multilayer?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399"/>
          </a:xfrm>
        </p:spPr>
        <p:txBody>
          <a:bodyPr/>
          <a:lstStyle/>
          <a:p>
            <a:pPr eaLnBrk="1" hangingPunct="1"/>
            <a:r>
              <a:rPr lang="en-US" dirty="0" smtClean="0">
                <a:sym typeface="cmsy10" pitchFamily="34" charset="0"/>
              </a:rPr>
              <a:t>What are the hidden layers doing?</a:t>
            </a:r>
          </a:p>
          <a:p>
            <a:pPr eaLnBrk="1" hangingPunct="1"/>
            <a:endParaRPr lang="en-US" dirty="0">
              <a:sym typeface="cmsy10" pitchFamily="34" charset="0"/>
            </a:endParaRPr>
          </a:p>
          <a:p>
            <a:pPr eaLnBrk="1" hangingPunct="1"/>
            <a:endParaRPr lang="en-US" dirty="0" smtClean="0">
              <a:sym typeface="cmsy10" pitchFamily="34" charset="0"/>
            </a:endParaRPr>
          </a:p>
          <a:p>
            <a:pPr eaLnBrk="1" hangingPunct="1"/>
            <a:endParaRPr lang="en-US" dirty="0">
              <a:sym typeface="cmsy10" pitchFamily="34" charset="0"/>
            </a:endParaRPr>
          </a:p>
          <a:p>
            <a:pPr eaLnBrk="1" hangingPunct="1"/>
            <a:endParaRPr lang="en-US" dirty="0" smtClean="0">
              <a:sym typeface="cmsy10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96536A-F737-4D24-BB62-BB158F78984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5" name="Picture 6" descr="C:\Documents and Settings\souvenir.UNCCHARLOTTE-NT\Desktop\SingleLayerNeuralNetwo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400" y="2815208"/>
            <a:ext cx="2405792" cy="1728192"/>
          </a:xfrm>
          <a:prstGeom prst="rect">
            <a:avLst/>
          </a:prstGeom>
          <a:noFill/>
        </p:spPr>
      </p:pic>
      <p:pic>
        <p:nvPicPr>
          <p:cNvPr id="6" name="Picture 7" descr="C:\Documents and Settings\souvenir.UNCCHARLOTTE-NT\Desktop\400px-Artificial_neural_network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6752" y="2743200"/>
            <a:ext cx="2037754" cy="181869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838400" y="460611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One-Layer Perceptron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0728" y="46154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Two-Layer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/ Representation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layer maps input to a new feature space</a:t>
            </a:r>
          </a:p>
          <a:p>
            <a:pPr lvl="1"/>
            <a:r>
              <a:rPr lang="en-US" dirty="0" smtClean="0"/>
              <a:t>You can get away with less clever feature representations using MLP</a:t>
            </a:r>
          </a:p>
          <a:p>
            <a:pPr lvl="1"/>
            <a:r>
              <a:rPr lang="en-US" dirty="0" smtClean="0"/>
              <a:t>At what cost?</a:t>
            </a:r>
          </a:p>
          <a:p>
            <a:pPr lvl="2"/>
            <a:r>
              <a:rPr lang="en-US" dirty="0" smtClean="0"/>
              <a:t>Increased VC dimension (also MLP prone to 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Nonlinearities can make interpretation of the hidden layers </a:t>
            </a:r>
            <a:r>
              <a:rPr lang="en-US" b="1" i="1" dirty="0" smtClean="0"/>
              <a:t>very</a:t>
            </a:r>
            <a:r>
              <a:rPr lang="en-US" dirty="0" smtClean="0"/>
              <a:t> difficult</a:t>
            </a:r>
          </a:p>
          <a:p>
            <a:r>
              <a:rPr lang="en-US" dirty="0" smtClean="0"/>
              <a:t>Often, MLPs are treated as </a:t>
            </a:r>
            <a:r>
              <a:rPr lang="en-US" b="1" dirty="0" smtClean="0"/>
              <a:t>black boxes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ym typeface="cmsy10" pitchFamily="34" charset="0"/>
              </a:rPr>
              <a:t>Backprop</a:t>
            </a:r>
            <a:r>
              <a:rPr lang="en-US" dirty="0" smtClean="0">
                <a:sym typeface="cmsy10" pitchFamily="34" charset="0"/>
              </a:rPr>
              <a:t> generalizes to </a:t>
            </a:r>
            <a:r>
              <a:rPr lang="en-US" dirty="0">
                <a:sym typeface="cmsy10" pitchFamily="34" charset="0"/>
              </a:rPr>
              <a:t>networks </a:t>
            </a:r>
            <a:r>
              <a:rPr lang="en-US" dirty="0" smtClean="0">
                <a:sym typeface="cmsy10" pitchFamily="34" charset="0"/>
              </a:rPr>
              <a:t>that </a:t>
            </a:r>
            <a:r>
              <a:rPr lang="en-US" dirty="0">
                <a:sym typeface="cmsy10" pitchFamily="34" charset="0"/>
              </a:rPr>
              <a:t>skip </a:t>
            </a:r>
            <a:r>
              <a:rPr lang="en-US" dirty="0" smtClean="0">
                <a:sym typeface="cmsy10" pitchFamily="34" charset="0"/>
              </a:rPr>
              <a:t>layers</a:t>
            </a:r>
          </a:p>
          <a:p>
            <a:endParaRPr lang="en-US" dirty="0">
              <a:sym typeface="cmsy10" pitchFamily="34" charset="0"/>
            </a:endParaRPr>
          </a:p>
          <a:p>
            <a:r>
              <a:rPr lang="en-US" dirty="0" smtClean="0">
                <a:sym typeface="cmsy10" pitchFamily="34" charset="0"/>
              </a:rPr>
              <a:t>Many variants of ANN</a:t>
            </a:r>
            <a:endParaRPr lang="en-US" dirty="0">
              <a:sym typeface="cmsy10" pitchFamily="34" charset="0"/>
            </a:endParaRPr>
          </a:p>
          <a:p>
            <a:pPr lvl="1"/>
            <a:r>
              <a:rPr lang="en-US" dirty="0" smtClean="0"/>
              <a:t>Multiple Outputs</a:t>
            </a:r>
          </a:p>
          <a:p>
            <a:pPr lvl="1"/>
            <a:r>
              <a:rPr lang="en-US" dirty="0" smtClean="0"/>
              <a:t>Skip Layer Network</a:t>
            </a:r>
          </a:p>
          <a:p>
            <a:pPr lvl="1"/>
            <a:r>
              <a:rPr lang="en-US" dirty="0" smtClean="0"/>
              <a:t>Recurrent Neural Networks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2158070" y="2229662"/>
            <a:ext cx="587424" cy="587424"/>
            <a:chOff x="5401994" y="3071949"/>
            <a:chExt cx="587424" cy="587424"/>
          </a:xfrm>
        </p:grpSpPr>
        <p:sp>
          <p:nvSpPr>
            <p:cNvPr id="64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"/>
          <p:cNvGrpSpPr/>
          <p:nvPr/>
        </p:nvGrpSpPr>
        <p:grpSpPr>
          <a:xfrm>
            <a:off x="2158070" y="3255158"/>
            <a:ext cx="587424" cy="587424"/>
            <a:chOff x="5401994" y="3071949"/>
            <a:chExt cx="587424" cy="587424"/>
          </a:xfrm>
        </p:grpSpPr>
        <p:sp>
          <p:nvSpPr>
            <p:cNvPr id="62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Curved Connector 6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0"/>
          <p:cNvGrpSpPr/>
          <p:nvPr/>
        </p:nvGrpSpPr>
        <p:grpSpPr>
          <a:xfrm>
            <a:off x="2158070" y="4288514"/>
            <a:ext cx="587424" cy="587424"/>
            <a:chOff x="5401994" y="3071949"/>
            <a:chExt cx="587424" cy="587424"/>
          </a:xfrm>
        </p:grpSpPr>
        <p:sp>
          <p:nvSpPr>
            <p:cNvPr id="60" name="Oval 5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urved Connector 6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3"/>
          <p:cNvGrpSpPr/>
          <p:nvPr/>
        </p:nvGrpSpPr>
        <p:grpSpPr>
          <a:xfrm>
            <a:off x="4658709" y="2229662"/>
            <a:ext cx="587424" cy="587424"/>
            <a:chOff x="5401994" y="3071949"/>
            <a:chExt cx="587424" cy="587424"/>
          </a:xfrm>
        </p:grpSpPr>
        <p:sp>
          <p:nvSpPr>
            <p:cNvPr id="58" name="Oval 5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Curved Connector 5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6"/>
          <p:cNvGrpSpPr/>
          <p:nvPr/>
        </p:nvGrpSpPr>
        <p:grpSpPr>
          <a:xfrm>
            <a:off x="4658709" y="3255158"/>
            <a:ext cx="587424" cy="587424"/>
            <a:chOff x="5401994" y="3071949"/>
            <a:chExt cx="587424" cy="587424"/>
          </a:xfrm>
        </p:grpSpPr>
        <p:sp>
          <p:nvSpPr>
            <p:cNvPr id="56" name="Oval 5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urved Connector 5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4658709" y="4288514"/>
            <a:ext cx="587424" cy="587424"/>
            <a:chOff x="5401994" y="3071949"/>
            <a:chExt cx="587424" cy="587424"/>
          </a:xfrm>
        </p:grpSpPr>
        <p:sp>
          <p:nvSpPr>
            <p:cNvPr id="54" name="Oval 5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Curved Connector 5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2"/>
          <p:cNvGrpSpPr/>
          <p:nvPr/>
        </p:nvGrpSpPr>
        <p:grpSpPr>
          <a:xfrm>
            <a:off x="7156503" y="3255158"/>
            <a:ext cx="587424" cy="587424"/>
            <a:chOff x="5401994" y="3071949"/>
            <a:chExt cx="587424" cy="587424"/>
          </a:xfrm>
        </p:grpSpPr>
        <p:sp>
          <p:nvSpPr>
            <p:cNvPr id="52" name="Oval 5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urved Connector 5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2350020"/>
            <a:ext cx="279400" cy="190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305328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57" y="3784319"/>
            <a:ext cx="279400" cy="190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67" y="4583814"/>
            <a:ext cx="355600" cy="190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745494" y="2523374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45494" y="2523374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45494" y="2523374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45494" y="2523374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45494" y="3548870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45494" y="3548870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745494" y="4582226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45494" y="3756556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45494" y="2731060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</p:cNvCxnSpPr>
          <p:nvPr/>
        </p:nvCxnSpPr>
        <p:spPr>
          <a:xfrm>
            <a:off x="903287" y="2445270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</p:cNvCxnSpPr>
          <p:nvPr/>
        </p:nvCxnSpPr>
        <p:spPr>
          <a:xfrm>
            <a:off x="903287" y="2445270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</p:cNvCxnSpPr>
          <p:nvPr/>
        </p:nvCxnSpPr>
        <p:spPr>
          <a:xfrm>
            <a:off x="903287" y="2445270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</p:cNvCxnSpPr>
          <p:nvPr/>
        </p:nvCxnSpPr>
        <p:spPr>
          <a:xfrm flipV="1">
            <a:off x="896937" y="2523374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>
            <a:off x="896937" y="3148532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>
            <a:off x="896937" y="3148532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3"/>
          </p:cNvCxnSpPr>
          <p:nvPr/>
        </p:nvCxnSpPr>
        <p:spPr>
          <a:xfrm flipV="1">
            <a:off x="878257" y="2731060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</p:cNvCxnSpPr>
          <p:nvPr/>
        </p:nvCxnSpPr>
        <p:spPr>
          <a:xfrm flipV="1">
            <a:off x="878257" y="3548870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3"/>
          </p:cNvCxnSpPr>
          <p:nvPr/>
        </p:nvCxnSpPr>
        <p:spPr>
          <a:xfrm flipV="1">
            <a:off x="875667" y="4582226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</p:cNvCxnSpPr>
          <p:nvPr/>
        </p:nvCxnSpPr>
        <p:spPr>
          <a:xfrm flipV="1">
            <a:off x="875667" y="3756556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3"/>
          </p:cNvCxnSpPr>
          <p:nvPr/>
        </p:nvCxnSpPr>
        <p:spPr>
          <a:xfrm>
            <a:off x="878257" y="3879569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3"/>
          </p:cNvCxnSpPr>
          <p:nvPr/>
        </p:nvCxnSpPr>
        <p:spPr>
          <a:xfrm flipV="1">
            <a:off x="875667" y="2731060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743927" y="3548870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22"/>
          <p:cNvGrpSpPr/>
          <p:nvPr/>
        </p:nvGrpSpPr>
        <p:grpSpPr>
          <a:xfrm>
            <a:off x="7184869" y="2245690"/>
            <a:ext cx="587424" cy="587424"/>
            <a:chOff x="5401994" y="3071949"/>
            <a:chExt cx="587424" cy="587424"/>
          </a:xfrm>
        </p:grpSpPr>
        <p:sp>
          <p:nvSpPr>
            <p:cNvPr id="67" name="Oval 6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urved Connector 6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22"/>
          <p:cNvGrpSpPr/>
          <p:nvPr/>
        </p:nvGrpSpPr>
        <p:grpSpPr>
          <a:xfrm>
            <a:off x="7147145" y="4300566"/>
            <a:ext cx="587424" cy="587424"/>
            <a:chOff x="5401994" y="3071949"/>
            <a:chExt cx="587424" cy="587424"/>
          </a:xfrm>
        </p:grpSpPr>
        <p:sp>
          <p:nvSpPr>
            <p:cNvPr id="70" name="Oval 6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Curved Connector 7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>
            <a:off x="5246133" y="2524962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246133" y="2524962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246133" y="2524962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246133" y="2524962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246133" y="3550458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246133" y="3550458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246133" y="4583814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246133" y="3758144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5246133" y="2732648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743927" y="4578255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756257" y="2482257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93708" y="5105400"/>
            <a:ext cx="6956584" cy="1791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 smtClean="0"/>
              <a:t>Used for N-way classification</a:t>
            </a:r>
          </a:p>
          <a:p>
            <a:pPr>
              <a:buNone/>
            </a:pPr>
            <a:r>
              <a:rPr lang="en-US" sz="2400" dirty="0" smtClean="0"/>
              <a:t>Each output node corresponds to a different class</a:t>
            </a:r>
          </a:p>
          <a:p>
            <a:pPr lvl="1">
              <a:buNone/>
            </a:pPr>
            <a:r>
              <a:rPr lang="en-US" sz="2400" dirty="0" smtClean="0"/>
              <a:t>Training labels are &lt;0, 0, 1, 0, 0, 0&gt;</a:t>
            </a:r>
          </a:p>
          <a:p>
            <a:pPr lvl="1">
              <a:buNone/>
            </a:pPr>
            <a:r>
              <a:rPr lang="en-US" sz="2400" dirty="0" smtClean="0"/>
              <a:t>Testing output: highest value wins!</a:t>
            </a:r>
          </a:p>
        </p:txBody>
      </p:sp>
    </p:spTree>
    <p:extLst>
      <p:ext uri="{BB962C8B-B14F-4D97-AF65-F5344CB8AC3E}">
        <p14:creationId xmlns:p14="http://schemas.microsoft.com/office/powerpoint/2010/main" val="21518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 Layer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7929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nodes are also sent directly to the output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82" y="3061498"/>
            <a:ext cx="2794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2" y="4073819"/>
            <a:ext cx="2667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582" y="5104792"/>
            <a:ext cx="279400" cy="190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51189" y="3139602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51189" y="3139602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51189" y="3139602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51189" y="3139602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51189" y="4165098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1189" y="4165098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51189" y="5198454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51189" y="4372784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51189" y="3347288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351828" y="4372784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51828" y="4165098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51828" y="3139602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627682" y="4165098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595" y="3979414"/>
            <a:ext cx="850900" cy="381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4351828" y="4361408"/>
            <a:ext cx="1774456" cy="1870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1408458" y="3582332"/>
            <a:ext cx="2884702" cy="1999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H="1">
            <a:off x="1776336" y="4243921"/>
            <a:ext cx="2062921" cy="1913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851188" y="5198454"/>
            <a:ext cx="1913216" cy="1033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764404" y="3860010"/>
            <a:ext cx="587424" cy="587424"/>
            <a:chOff x="5401994" y="3071949"/>
            <a:chExt cx="587424" cy="587424"/>
          </a:xfrm>
        </p:grpSpPr>
        <p:sp>
          <p:nvSpPr>
            <p:cNvPr id="35" name="Oval 3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764404" y="4906330"/>
            <a:ext cx="587424" cy="587424"/>
            <a:chOff x="5401994" y="3071949"/>
            <a:chExt cx="587424" cy="587424"/>
          </a:xfrm>
        </p:grpSpPr>
        <p:sp>
          <p:nvSpPr>
            <p:cNvPr id="38" name="Oval 3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urved Connector 3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764405" y="5938277"/>
            <a:ext cx="587424" cy="587424"/>
            <a:chOff x="5401994" y="3071949"/>
            <a:chExt cx="587424" cy="587424"/>
          </a:xfrm>
        </p:grpSpPr>
        <p:sp>
          <p:nvSpPr>
            <p:cNvPr id="41" name="Oval 4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urved Connector 4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6040258" y="3875357"/>
            <a:ext cx="587424" cy="587424"/>
            <a:chOff x="5401994" y="3071949"/>
            <a:chExt cx="587424" cy="587424"/>
          </a:xfrm>
        </p:grpSpPr>
        <p:sp>
          <p:nvSpPr>
            <p:cNvPr id="44" name="Oval 4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Curved Connector 4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764404" y="2847478"/>
            <a:ext cx="587424" cy="587424"/>
            <a:chOff x="5401994" y="3071949"/>
            <a:chExt cx="587424" cy="587424"/>
          </a:xfrm>
        </p:grpSpPr>
        <p:sp>
          <p:nvSpPr>
            <p:cNvPr id="47" name="Oval 4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urved Connector 4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 50"/>
          <p:cNvSpPr/>
          <p:nvPr/>
        </p:nvSpPr>
        <p:spPr>
          <a:xfrm>
            <a:off x="1837123" y="2063051"/>
            <a:ext cx="4389366" cy="1771265"/>
          </a:xfrm>
          <a:custGeom>
            <a:avLst/>
            <a:gdLst>
              <a:gd name="connsiteX0" fmla="*/ 0 w 4389366"/>
              <a:gd name="connsiteY0" fmla="*/ 1056183 h 1771265"/>
              <a:gd name="connsiteX1" fmla="*/ 2490595 w 4389366"/>
              <a:gd name="connsiteY1" fmla="*/ 119180 h 1771265"/>
              <a:gd name="connsiteX2" fmla="*/ 4389366 w 4389366"/>
              <a:gd name="connsiteY2" fmla="*/ 1771265 h 1771265"/>
              <a:gd name="connsiteX3" fmla="*/ 4389366 w 4389366"/>
              <a:gd name="connsiteY3" fmla="*/ 1771265 h 177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366" h="1771265">
                <a:moveTo>
                  <a:pt x="0" y="1056183"/>
                </a:moveTo>
                <a:cubicBezTo>
                  <a:pt x="879517" y="528091"/>
                  <a:pt x="1759034" y="0"/>
                  <a:pt x="2490595" y="119180"/>
                </a:cubicBezTo>
                <a:cubicBezTo>
                  <a:pt x="3222156" y="238360"/>
                  <a:pt x="4389366" y="1771265"/>
                  <a:pt x="4389366" y="1771265"/>
                </a:cubicBezTo>
                <a:lnTo>
                  <a:pt x="4389366" y="1771265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37123" y="4537068"/>
            <a:ext cx="4463344" cy="2272643"/>
          </a:xfrm>
          <a:custGeom>
            <a:avLst/>
            <a:gdLst>
              <a:gd name="connsiteX0" fmla="*/ 0 w 4463344"/>
              <a:gd name="connsiteY0" fmla="*/ 690423 h 2272643"/>
              <a:gd name="connsiteX1" fmla="*/ 2145364 w 4463344"/>
              <a:gd name="connsiteY1" fmla="*/ 2157573 h 2272643"/>
              <a:gd name="connsiteX2" fmla="*/ 4463344 w 4463344"/>
              <a:gd name="connsiteY2" fmla="*/ 0 h 227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344" h="2272643">
                <a:moveTo>
                  <a:pt x="0" y="690423"/>
                </a:moveTo>
                <a:cubicBezTo>
                  <a:pt x="700736" y="1481533"/>
                  <a:pt x="1401473" y="2272643"/>
                  <a:pt x="2145364" y="2157573"/>
                </a:cubicBezTo>
                <a:cubicBezTo>
                  <a:pt x="2889255" y="2042503"/>
                  <a:pt x="4463344" y="0"/>
                  <a:pt x="4463344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738485" y="394528"/>
            <a:ext cx="4598971" cy="3686367"/>
          </a:xfrm>
          <a:custGeom>
            <a:avLst/>
            <a:gdLst>
              <a:gd name="connsiteX0" fmla="*/ 0 w 4598971"/>
              <a:gd name="connsiteY0" fmla="*/ 3686367 h 3686367"/>
              <a:gd name="connsiteX1" fmla="*/ 2317980 w 4598971"/>
              <a:gd name="connsiteY1" fmla="*/ 49316 h 3686367"/>
              <a:gd name="connsiteX2" fmla="*/ 4598971 w 4598971"/>
              <a:gd name="connsiteY2" fmla="*/ 3390472 h 3686367"/>
              <a:gd name="connsiteX3" fmla="*/ 4598971 w 4598971"/>
              <a:gd name="connsiteY3" fmla="*/ 3390472 h 3686367"/>
              <a:gd name="connsiteX4" fmla="*/ 4598971 w 4598971"/>
              <a:gd name="connsiteY4" fmla="*/ 3390472 h 368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8971" h="3686367">
                <a:moveTo>
                  <a:pt x="0" y="3686367"/>
                </a:moveTo>
                <a:cubicBezTo>
                  <a:pt x="775742" y="1892499"/>
                  <a:pt x="1551485" y="98632"/>
                  <a:pt x="2317980" y="49316"/>
                </a:cubicBezTo>
                <a:cubicBezTo>
                  <a:pt x="3084475" y="0"/>
                  <a:pt x="4598971" y="3390472"/>
                  <a:pt x="4598971" y="3390472"/>
                </a:cubicBezTo>
                <a:lnTo>
                  <a:pt x="4598971" y="3390472"/>
                </a:lnTo>
                <a:lnTo>
                  <a:pt x="4598971" y="3390472"/>
                </a:ln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61493"/>
          </a:xfrm>
        </p:spPr>
        <p:txBody>
          <a:bodyPr>
            <a:normAutofit/>
          </a:bodyPr>
          <a:lstStyle/>
          <a:p>
            <a:r>
              <a:rPr lang="en-US" dirty="0" smtClean="0"/>
              <a:t>Output or hidden layer information is stored in a context or memory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</a:pPr>
            <a:fld id="{38A32D33-4280-084A-95CA-F611CFB15E66}" type="slidenum">
              <a:rPr lang="en-US" smtClean="0"/>
              <a:pPr>
                <a:buNone/>
              </a:pPr>
              <a:t>97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6442" y="4068566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00401" y="4068566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Context Layer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86442" y="2732583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Output Layer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86442" y="5404549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>
            <a:off x="3008442" y="4598713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3008442" y="3262730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3" name="U-Turn Arrow 12"/>
          <p:cNvSpPr/>
          <p:nvPr/>
        </p:nvSpPr>
        <p:spPr>
          <a:xfrm>
            <a:off x="4328103" y="3476774"/>
            <a:ext cx="2638167" cy="591791"/>
          </a:xfrm>
          <a:prstGeom prst="utur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 flipH="1" flipV="1">
            <a:off x="3883850" y="4615493"/>
            <a:ext cx="3234820" cy="591791"/>
          </a:xfrm>
          <a:prstGeom prst="utur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61493"/>
          </a:xfrm>
        </p:spPr>
        <p:txBody>
          <a:bodyPr>
            <a:normAutofit/>
          </a:bodyPr>
          <a:lstStyle/>
          <a:p>
            <a:r>
              <a:rPr lang="en-US" dirty="0" smtClean="0"/>
              <a:t>Output or hidden layer information is stored in a context or memory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</a:pPr>
            <a:fld id="{38A32D33-4280-084A-95CA-F611CFB15E66}" type="slidenum">
              <a:rPr lang="en-US" smtClean="0"/>
              <a:pPr>
                <a:buNone/>
              </a:pPr>
              <a:t>98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6442" y="4068566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00401" y="4068566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Context Layer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86442" y="5404549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>
            <a:off x="3008442" y="4598713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3008442" y="3262730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4" name="U-Turn Arrow 13"/>
          <p:cNvSpPr/>
          <p:nvPr/>
        </p:nvSpPr>
        <p:spPr>
          <a:xfrm flipH="1" flipV="1">
            <a:off x="3883850" y="4615493"/>
            <a:ext cx="3234820" cy="591791"/>
          </a:xfrm>
          <a:prstGeom prst="utur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031806" y="2025379"/>
            <a:ext cx="3086864" cy="407747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050858"/>
              <a:gd name="adj5" fmla="val 12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86442" y="2732583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Delayed Recurrent Neural Networks (TDRNN)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61493"/>
          </a:xfrm>
        </p:spPr>
        <p:txBody>
          <a:bodyPr/>
          <a:lstStyle/>
          <a:p>
            <a:r>
              <a:rPr lang="en-US" dirty="0" smtClean="0"/>
              <a:t>Output layer from time </a:t>
            </a:r>
            <a:r>
              <a:rPr lang="en-US" dirty="0" err="1" smtClean="0"/>
              <a:t>t</a:t>
            </a:r>
            <a:r>
              <a:rPr lang="en-US" dirty="0" smtClean="0"/>
              <a:t> are used as inputs to the hidden layer at time t+1.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None/>
            </a:pPr>
            <a:fld id="{38A32D33-4280-084A-95CA-F611CFB15E66}" type="slidenum">
              <a:rPr lang="en-US" smtClean="0"/>
              <a:pPr>
                <a:buNone/>
              </a:pPr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86442" y="4068566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86442" y="2732583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Output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86442" y="5404549"/>
            <a:ext cx="2885146" cy="5301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3008442" y="4598713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3008442" y="3262730"/>
            <a:ext cx="554836" cy="805836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809872" y="1604823"/>
            <a:ext cx="1892808" cy="4015141"/>
          </a:xfrm>
          <a:custGeom>
            <a:avLst/>
            <a:gdLst>
              <a:gd name="connsiteX0" fmla="*/ 123296 w 1759034"/>
              <a:gd name="connsiteY0" fmla="*/ 1070568 h 4015141"/>
              <a:gd name="connsiteX1" fmla="*/ 1553539 w 1759034"/>
              <a:gd name="connsiteY1" fmla="*/ 417131 h 4015141"/>
              <a:gd name="connsiteX2" fmla="*/ 1356265 w 1759034"/>
              <a:gd name="connsiteY2" fmla="*/ 3573352 h 4015141"/>
              <a:gd name="connsiteX3" fmla="*/ 0 w 1759034"/>
              <a:gd name="connsiteY3" fmla="*/ 3067864 h 401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9034" h="4015141">
                <a:moveTo>
                  <a:pt x="123296" y="1070568"/>
                </a:moveTo>
                <a:cubicBezTo>
                  <a:pt x="735670" y="535284"/>
                  <a:pt x="1348044" y="0"/>
                  <a:pt x="1553539" y="417131"/>
                </a:cubicBezTo>
                <a:cubicBezTo>
                  <a:pt x="1759034" y="834262"/>
                  <a:pt x="1615188" y="3131563"/>
                  <a:pt x="1356265" y="3573352"/>
                </a:cubicBezTo>
                <a:cubicBezTo>
                  <a:pt x="1097342" y="4015141"/>
                  <a:pt x="0" y="3067864"/>
                  <a:pt x="0" y="3067864"/>
                </a:cubicBezTo>
              </a:path>
            </a:pathLst>
          </a:custGeom>
          <a:ln w="101600">
            <a:solidFill>
              <a:schemeClr val="accent3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19324" y="3748013"/>
            <a:ext cx="2518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/>
              <a:t>With an optional decay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 \hat{y} $$&#10;&#10;&#10;\end{document}"/>
  <p:tag name="IGUANATEXSIZE" val="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 \hat{y} $$&#10;&#10;&#10;\end{document}"/>
  <p:tag name="IGUANATEXSIZE" val="3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</TotalTime>
  <Words>2750</Words>
  <Application>Microsoft Office PowerPoint</Application>
  <PresentationFormat>On-screen Show (4:3)</PresentationFormat>
  <Paragraphs>784</Paragraphs>
  <Slides>101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Calibri</vt:lpstr>
      <vt:lpstr>cmmi10</vt:lpstr>
      <vt:lpstr>cmmi10</vt:lpstr>
      <vt:lpstr>cmsy10</vt:lpstr>
      <vt:lpstr>Times New Roman</vt:lpstr>
      <vt:lpstr>Wingdings</vt:lpstr>
      <vt:lpstr>Office Theme</vt:lpstr>
      <vt:lpstr>Equation</vt:lpstr>
      <vt:lpstr>Artificial Neural Networks &amp; Backpropogation</vt:lpstr>
      <vt:lpstr>Can you name the artist?</vt:lpstr>
      <vt:lpstr>Biological Neural Nets</vt:lpstr>
      <vt:lpstr>Pigeon-Art Experiment Results</vt:lpstr>
      <vt:lpstr>Artificial Neural Networks (ANN)</vt:lpstr>
      <vt:lpstr>ANNs (cont’d)</vt:lpstr>
      <vt:lpstr>Biological Neuron</vt:lpstr>
      <vt:lpstr>Biological Neural Network</vt:lpstr>
      <vt:lpstr>Artificial Neuron</vt:lpstr>
      <vt:lpstr>Real vs Artificial Neurons</vt:lpstr>
      <vt:lpstr>Perceptron (Visually)</vt:lpstr>
      <vt:lpstr>Threshold Units</vt:lpstr>
      <vt:lpstr>Boolean AND (w/ Threshold unit)</vt:lpstr>
      <vt:lpstr>How about Boolean XOR?</vt:lpstr>
      <vt:lpstr>Multi-Layer Networks</vt:lpstr>
      <vt:lpstr>Multilayer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PowerPoint Presentation</vt:lpstr>
      <vt:lpstr>Multilayer Networks in Feature Space</vt:lpstr>
      <vt:lpstr>Many Types of Units</vt:lpstr>
      <vt:lpstr>Generic Perceptron Training</vt:lpstr>
      <vt:lpstr>Gradient Descent</vt:lpstr>
      <vt:lpstr>Numerical 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the Gradient Numerically </vt:lpstr>
      <vt:lpstr>PowerPoint Presentation</vt:lpstr>
      <vt:lpstr>Summary</vt:lpstr>
      <vt:lpstr>PowerPoint Presentation</vt:lpstr>
      <vt:lpstr>Mini-batch Gradient Descent</vt:lpstr>
      <vt:lpstr>PowerPoint Presentation</vt:lpstr>
      <vt:lpstr>PowerPoint Presentation</vt:lpstr>
      <vt:lpstr>Weight Update Step</vt:lpstr>
      <vt:lpstr>PowerPoint Presentation</vt:lpstr>
      <vt:lpstr>What do we have so far…</vt:lpstr>
      <vt:lpstr>How Do We Train MLPs?</vt:lpstr>
      <vt:lpstr>Error Backpropagation</vt:lpstr>
      <vt:lpstr>Error Backpropagation</vt:lpstr>
      <vt:lpstr>NN as a Computational Graph</vt:lpstr>
      <vt:lpstr>Larger Computational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 Summary</vt:lpstr>
      <vt:lpstr>PowerPoint Presentation</vt:lpstr>
      <vt:lpstr>How does this work in practice?</vt:lpstr>
      <vt:lpstr>Backprop. in practice (cont’d)</vt:lpstr>
      <vt:lpstr>Notes on Backpropagation</vt:lpstr>
      <vt:lpstr>Why Multilayer?</vt:lpstr>
      <vt:lpstr>Feature / Representation Learning</vt:lpstr>
      <vt:lpstr>Other Neural Networks</vt:lpstr>
      <vt:lpstr>Multiple Outputs</vt:lpstr>
      <vt:lpstr>Skip Layer Network</vt:lpstr>
      <vt:lpstr>Recurrent Neural Networks</vt:lpstr>
      <vt:lpstr>Recurrent Neural Networks</vt:lpstr>
      <vt:lpstr>Time Delayed Recurrent Neural Networks (TDRNN)</vt:lpstr>
      <vt:lpstr>MLPs in Action</vt:lpstr>
      <vt:lpstr>Artificial Neural Networks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Torsten Reil</dc:creator>
  <cp:lastModifiedBy>Richard Souvenir</cp:lastModifiedBy>
  <cp:revision>185</cp:revision>
  <cp:lastPrinted>2015-10-16T19:22:50Z</cp:lastPrinted>
  <dcterms:created xsi:type="dcterms:W3CDTF">2001-10-25T16:49:26Z</dcterms:created>
  <dcterms:modified xsi:type="dcterms:W3CDTF">2018-11-08T14:14:38Z</dcterms:modified>
</cp:coreProperties>
</file>